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C08E79-FAE1-46B5-8BFC-C205CFD40E5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9BB33F-D258-431C-9A90-F5A69720E606}">
      <dgm:prSet/>
      <dgm:spPr/>
      <dgm:t>
        <a:bodyPr/>
        <a:lstStyle/>
        <a:p>
          <a:r>
            <a:rPr lang="tr-TR" dirty="0"/>
            <a:t>Oğuz Akçay – Software Developer</a:t>
          </a:r>
        </a:p>
        <a:p>
          <a:r>
            <a:rPr lang="tr-TR" dirty="0"/>
            <a:t>@Enqura </a:t>
          </a:r>
        </a:p>
      </dgm:t>
    </dgm:pt>
    <dgm:pt modelId="{3F11CD39-F22A-4899-8186-B4BF03420914}" type="parTrans" cxnId="{B6BF57B1-F5E4-48D6-AF25-32EA3E789628}">
      <dgm:prSet/>
      <dgm:spPr/>
      <dgm:t>
        <a:bodyPr/>
        <a:lstStyle/>
        <a:p>
          <a:endParaRPr lang="en-US"/>
        </a:p>
      </dgm:t>
    </dgm:pt>
    <dgm:pt modelId="{2FDB1269-11F8-4BD2-8D3B-80BFBCE6672B}" type="sibTrans" cxnId="{B6BF57B1-F5E4-48D6-AF25-32EA3E789628}">
      <dgm:prSet/>
      <dgm:spPr/>
      <dgm:t>
        <a:bodyPr/>
        <a:lstStyle/>
        <a:p>
          <a:endParaRPr lang="en-US"/>
        </a:p>
      </dgm:t>
    </dgm:pt>
    <dgm:pt modelId="{95D8B736-6FB0-4FBA-BAD3-EFC92CDE45C4}">
      <dgm:prSet/>
      <dgm:spPr/>
      <dgm:t>
        <a:bodyPr/>
        <a:lstStyle/>
        <a:p>
          <a:r>
            <a:rPr lang="tr-TR"/>
            <a:t>Y230240112</a:t>
          </a:r>
          <a:endParaRPr lang="en-US"/>
        </a:p>
      </dgm:t>
    </dgm:pt>
    <dgm:pt modelId="{AC4BDFD6-CD4B-41CD-9537-9B3717375495}" type="parTrans" cxnId="{E9F84B54-DCF4-42DB-AB31-565408160692}">
      <dgm:prSet/>
      <dgm:spPr/>
      <dgm:t>
        <a:bodyPr/>
        <a:lstStyle/>
        <a:p>
          <a:endParaRPr lang="en-US"/>
        </a:p>
      </dgm:t>
    </dgm:pt>
    <dgm:pt modelId="{543F4118-19F4-41AC-AD66-E2BFF0C0047C}" type="sibTrans" cxnId="{E9F84B54-DCF4-42DB-AB31-565408160692}">
      <dgm:prSet/>
      <dgm:spPr/>
      <dgm:t>
        <a:bodyPr/>
        <a:lstStyle/>
        <a:p>
          <a:endParaRPr lang="en-US"/>
        </a:p>
      </dgm:t>
    </dgm:pt>
    <dgm:pt modelId="{E7A5362C-674B-424A-B268-759AA983A385}">
      <dgm:prSet/>
      <dgm:spPr/>
      <dgm:t>
        <a:bodyPr/>
        <a:lstStyle/>
        <a:p>
          <a:r>
            <a:rPr lang="tr-TR"/>
            <a:t>Yazılım Mühendisliği, Tezsiz Yüksek Lisans (Uzaktan)</a:t>
          </a:r>
          <a:endParaRPr lang="en-US"/>
        </a:p>
      </dgm:t>
    </dgm:pt>
    <dgm:pt modelId="{3098DED6-4522-4F78-808F-EFE76176257E}" type="parTrans" cxnId="{10E9823E-A065-4CD0-8867-B793B1C11A7B}">
      <dgm:prSet/>
      <dgm:spPr/>
      <dgm:t>
        <a:bodyPr/>
        <a:lstStyle/>
        <a:p>
          <a:endParaRPr lang="en-US"/>
        </a:p>
      </dgm:t>
    </dgm:pt>
    <dgm:pt modelId="{CDAC81FB-0AE6-40E8-A319-CEA1B765EB26}" type="sibTrans" cxnId="{10E9823E-A065-4CD0-8867-B793B1C11A7B}">
      <dgm:prSet/>
      <dgm:spPr/>
      <dgm:t>
        <a:bodyPr/>
        <a:lstStyle/>
        <a:p>
          <a:endParaRPr lang="en-US"/>
        </a:p>
      </dgm:t>
    </dgm:pt>
    <dgm:pt modelId="{20ABC08E-7EB0-4E5D-8C27-ADAA713C6BE3}">
      <dgm:prSet/>
      <dgm:spPr/>
      <dgm:t>
        <a:bodyPr/>
        <a:lstStyle/>
        <a:p>
          <a:r>
            <a:rPr lang="tr-TR"/>
            <a:t>Veri Kümesi : MNIST El Yazısı Rakamları </a:t>
          </a:r>
          <a:endParaRPr lang="en-US"/>
        </a:p>
      </dgm:t>
    </dgm:pt>
    <dgm:pt modelId="{970F1197-B6B1-4855-A60A-9F83BFFB2675}" type="parTrans" cxnId="{F3AEF731-61CA-4D84-8F3A-2DF3055A1147}">
      <dgm:prSet/>
      <dgm:spPr/>
      <dgm:t>
        <a:bodyPr/>
        <a:lstStyle/>
        <a:p>
          <a:endParaRPr lang="en-US"/>
        </a:p>
      </dgm:t>
    </dgm:pt>
    <dgm:pt modelId="{31138E0E-07CA-48EA-B85B-1979A624D579}" type="sibTrans" cxnId="{F3AEF731-61CA-4D84-8F3A-2DF3055A1147}">
      <dgm:prSet/>
      <dgm:spPr/>
      <dgm:t>
        <a:bodyPr/>
        <a:lstStyle/>
        <a:p>
          <a:endParaRPr lang="en-US"/>
        </a:p>
      </dgm:t>
    </dgm:pt>
    <dgm:pt modelId="{EC375F6D-47FC-48C9-BF1F-25139D64644C}">
      <dgm:prSet/>
      <dgm:spPr/>
      <dgm:t>
        <a:bodyPr/>
        <a:lstStyle/>
        <a:p>
          <a:r>
            <a:rPr lang="tr-TR" dirty="0"/>
            <a:t>Proje Konusu : Evrişimsel Sinir Ağları (CNN) Kullanarak El Yazısı Rakamları Tanıma </a:t>
          </a:r>
          <a:endParaRPr lang="en-US" dirty="0"/>
        </a:p>
      </dgm:t>
    </dgm:pt>
    <dgm:pt modelId="{1ABB7508-2E32-4CFF-9D02-2DEB4C610875}" type="parTrans" cxnId="{663080F8-25A3-4FB1-9B7E-6244DB83E830}">
      <dgm:prSet/>
      <dgm:spPr/>
      <dgm:t>
        <a:bodyPr/>
        <a:lstStyle/>
        <a:p>
          <a:endParaRPr lang="en-US"/>
        </a:p>
      </dgm:t>
    </dgm:pt>
    <dgm:pt modelId="{74080B77-7ACA-4172-B35A-53711031715C}" type="sibTrans" cxnId="{663080F8-25A3-4FB1-9B7E-6244DB83E830}">
      <dgm:prSet/>
      <dgm:spPr/>
      <dgm:t>
        <a:bodyPr/>
        <a:lstStyle/>
        <a:p>
          <a:endParaRPr lang="en-US"/>
        </a:p>
      </dgm:t>
    </dgm:pt>
    <dgm:pt modelId="{437F5EAB-CD10-4DB3-91BD-AAC9A8058A0B}" type="pres">
      <dgm:prSet presAssocID="{FEC08E79-FAE1-46B5-8BFC-C205CFD40E5B}" presName="vert0" presStyleCnt="0">
        <dgm:presLayoutVars>
          <dgm:dir/>
          <dgm:animOne val="branch"/>
          <dgm:animLvl val="lvl"/>
        </dgm:presLayoutVars>
      </dgm:prSet>
      <dgm:spPr/>
    </dgm:pt>
    <dgm:pt modelId="{40159B9C-32AD-43B0-AD30-D49F638B4698}" type="pres">
      <dgm:prSet presAssocID="{9B9BB33F-D258-431C-9A90-F5A69720E606}" presName="thickLine" presStyleLbl="alignNode1" presStyleIdx="0" presStyleCnt="5"/>
      <dgm:spPr/>
    </dgm:pt>
    <dgm:pt modelId="{9E319D42-735C-4239-9E61-30CBF12C3EDB}" type="pres">
      <dgm:prSet presAssocID="{9B9BB33F-D258-431C-9A90-F5A69720E606}" presName="horz1" presStyleCnt="0"/>
      <dgm:spPr/>
    </dgm:pt>
    <dgm:pt modelId="{F1C01AF1-55D7-4152-83EF-413474B2AC2B}" type="pres">
      <dgm:prSet presAssocID="{9B9BB33F-D258-431C-9A90-F5A69720E606}" presName="tx1" presStyleLbl="revTx" presStyleIdx="0" presStyleCnt="5"/>
      <dgm:spPr/>
    </dgm:pt>
    <dgm:pt modelId="{85E5970A-CE42-40F8-A20E-89A17D5BD2E9}" type="pres">
      <dgm:prSet presAssocID="{9B9BB33F-D258-431C-9A90-F5A69720E606}" presName="vert1" presStyleCnt="0"/>
      <dgm:spPr/>
    </dgm:pt>
    <dgm:pt modelId="{79E3B2F5-DBFB-4AC7-AE61-54E35DAD176A}" type="pres">
      <dgm:prSet presAssocID="{95D8B736-6FB0-4FBA-BAD3-EFC92CDE45C4}" presName="thickLine" presStyleLbl="alignNode1" presStyleIdx="1" presStyleCnt="5"/>
      <dgm:spPr/>
    </dgm:pt>
    <dgm:pt modelId="{B1D05463-6FF7-4CA9-827A-6350B0F8E36F}" type="pres">
      <dgm:prSet presAssocID="{95D8B736-6FB0-4FBA-BAD3-EFC92CDE45C4}" presName="horz1" presStyleCnt="0"/>
      <dgm:spPr/>
    </dgm:pt>
    <dgm:pt modelId="{E8A5C3BA-9E25-43B2-A942-128D6A936A4D}" type="pres">
      <dgm:prSet presAssocID="{95D8B736-6FB0-4FBA-BAD3-EFC92CDE45C4}" presName="tx1" presStyleLbl="revTx" presStyleIdx="1" presStyleCnt="5"/>
      <dgm:spPr/>
    </dgm:pt>
    <dgm:pt modelId="{722E1842-85BC-4F19-8FE6-728E1404A3EA}" type="pres">
      <dgm:prSet presAssocID="{95D8B736-6FB0-4FBA-BAD3-EFC92CDE45C4}" presName="vert1" presStyleCnt="0"/>
      <dgm:spPr/>
    </dgm:pt>
    <dgm:pt modelId="{4D43D39D-8AB9-4859-833A-F25E7838531A}" type="pres">
      <dgm:prSet presAssocID="{E7A5362C-674B-424A-B268-759AA983A385}" presName="thickLine" presStyleLbl="alignNode1" presStyleIdx="2" presStyleCnt="5"/>
      <dgm:spPr/>
    </dgm:pt>
    <dgm:pt modelId="{DAF6680B-47A2-4592-B3A5-37FEF4DFC3C0}" type="pres">
      <dgm:prSet presAssocID="{E7A5362C-674B-424A-B268-759AA983A385}" presName="horz1" presStyleCnt="0"/>
      <dgm:spPr/>
    </dgm:pt>
    <dgm:pt modelId="{AF74BBDB-45E7-4B36-95DF-147ACF5B698F}" type="pres">
      <dgm:prSet presAssocID="{E7A5362C-674B-424A-B268-759AA983A385}" presName="tx1" presStyleLbl="revTx" presStyleIdx="2" presStyleCnt="5"/>
      <dgm:spPr/>
    </dgm:pt>
    <dgm:pt modelId="{801DA3BA-8ACF-45CF-9EFB-15C34E6D8366}" type="pres">
      <dgm:prSet presAssocID="{E7A5362C-674B-424A-B268-759AA983A385}" presName="vert1" presStyleCnt="0"/>
      <dgm:spPr/>
    </dgm:pt>
    <dgm:pt modelId="{55EE6E50-A3AC-4008-A731-35B3FD8A481C}" type="pres">
      <dgm:prSet presAssocID="{20ABC08E-7EB0-4E5D-8C27-ADAA713C6BE3}" presName="thickLine" presStyleLbl="alignNode1" presStyleIdx="3" presStyleCnt="5"/>
      <dgm:spPr/>
    </dgm:pt>
    <dgm:pt modelId="{E2E812B4-95FC-488F-98C9-7D0516143E82}" type="pres">
      <dgm:prSet presAssocID="{20ABC08E-7EB0-4E5D-8C27-ADAA713C6BE3}" presName="horz1" presStyleCnt="0"/>
      <dgm:spPr/>
    </dgm:pt>
    <dgm:pt modelId="{ED549B0E-4F95-49F9-9A5D-C7638F2EDD69}" type="pres">
      <dgm:prSet presAssocID="{20ABC08E-7EB0-4E5D-8C27-ADAA713C6BE3}" presName="tx1" presStyleLbl="revTx" presStyleIdx="3" presStyleCnt="5"/>
      <dgm:spPr/>
    </dgm:pt>
    <dgm:pt modelId="{330259EB-8961-4C7A-BD4D-2E38A7307C9E}" type="pres">
      <dgm:prSet presAssocID="{20ABC08E-7EB0-4E5D-8C27-ADAA713C6BE3}" presName="vert1" presStyleCnt="0"/>
      <dgm:spPr/>
    </dgm:pt>
    <dgm:pt modelId="{73B457DD-AF11-4534-AEDA-565CA9396F2C}" type="pres">
      <dgm:prSet presAssocID="{EC375F6D-47FC-48C9-BF1F-25139D64644C}" presName="thickLine" presStyleLbl="alignNode1" presStyleIdx="4" presStyleCnt="5"/>
      <dgm:spPr/>
    </dgm:pt>
    <dgm:pt modelId="{E39422DF-12D2-404E-9D1C-F8DA78984A03}" type="pres">
      <dgm:prSet presAssocID="{EC375F6D-47FC-48C9-BF1F-25139D64644C}" presName="horz1" presStyleCnt="0"/>
      <dgm:spPr/>
    </dgm:pt>
    <dgm:pt modelId="{CD229D0E-3347-4BBE-B2D2-37B0F299347C}" type="pres">
      <dgm:prSet presAssocID="{EC375F6D-47FC-48C9-BF1F-25139D64644C}" presName="tx1" presStyleLbl="revTx" presStyleIdx="4" presStyleCnt="5"/>
      <dgm:spPr/>
    </dgm:pt>
    <dgm:pt modelId="{548DB061-F8BD-447C-8325-4F70EB854B0A}" type="pres">
      <dgm:prSet presAssocID="{EC375F6D-47FC-48C9-BF1F-25139D64644C}" presName="vert1" presStyleCnt="0"/>
      <dgm:spPr/>
    </dgm:pt>
  </dgm:ptLst>
  <dgm:cxnLst>
    <dgm:cxn modelId="{571FA423-000C-4B01-8A42-790D72470B49}" type="presOf" srcId="{FEC08E79-FAE1-46B5-8BFC-C205CFD40E5B}" destId="{437F5EAB-CD10-4DB3-91BD-AAC9A8058A0B}" srcOrd="0" destOrd="0" presId="urn:microsoft.com/office/officeart/2008/layout/LinedList"/>
    <dgm:cxn modelId="{F3AEF731-61CA-4D84-8F3A-2DF3055A1147}" srcId="{FEC08E79-FAE1-46B5-8BFC-C205CFD40E5B}" destId="{20ABC08E-7EB0-4E5D-8C27-ADAA713C6BE3}" srcOrd="3" destOrd="0" parTransId="{970F1197-B6B1-4855-A60A-9F83BFFB2675}" sibTransId="{31138E0E-07CA-48EA-B85B-1979A624D579}"/>
    <dgm:cxn modelId="{10E9823E-A065-4CD0-8867-B793B1C11A7B}" srcId="{FEC08E79-FAE1-46B5-8BFC-C205CFD40E5B}" destId="{E7A5362C-674B-424A-B268-759AA983A385}" srcOrd="2" destOrd="0" parTransId="{3098DED6-4522-4F78-808F-EFE76176257E}" sibTransId="{CDAC81FB-0AE6-40E8-A319-CEA1B765EB26}"/>
    <dgm:cxn modelId="{26D79B68-4B06-46AA-931E-434495B914FF}" type="presOf" srcId="{95D8B736-6FB0-4FBA-BAD3-EFC92CDE45C4}" destId="{E8A5C3BA-9E25-43B2-A942-128D6A936A4D}" srcOrd="0" destOrd="0" presId="urn:microsoft.com/office/officeart/2008/layout/LinedList"/>
    <dgm:cxn modelId="{E9F84B54-DCF4-42DB-AB31-565408160692}" srcId="{FEC08E79-FAE1-46B5-8BFC-C205CFD40E5B}" destId="{95D8B736-6FB0-4FBA-BAD3-EFC92CDE45C4}" srcOrd="1" destOrd="0" parTransId="{AC4BDFD6-CD4B-41CD-9537-9B3717375495}" sibTransId="{543F4118-19F4-41AC-AD66-E2BFF0C0047C}"/>
    <dgm:cxn modelId="{04936E8C-E8DE-4183-AD44-F92CF4FF7048}" type="presOf" srcId="{20ABC08E-7EB0-4E5D-8C27-ADAA713C6BE3}" destId="{ED549B0E-4F95-49F9-9A5D-C7638F2EDD69}" srcOrd="0" destOrd="0" presId="urn:microsoft.com/office/officeart/2008/layout/LinedList"/>
    <dgm:cxn modelId="{60909BA7-96AE-4FD9-B39C-7893613B0564}" type="presOf" srcId="{9B9BB33F-D258-431C-9A90-F5A69720E606}" destId="{F1C01AF1-55D7-4152-83EF-413474B2AC2B}" srcOrd="0" destOrd="0" presId="urn:microsoft.com/office/officeart/2008/layout/LinedList"/>
    <dgm:cxn modelId="{B6BF57B1-F5E4-48D6-AF25-32EA3E789628}" srcId="{FEC08E79-FAE1-46B5-8BFC-C205CFD40E5B}" destId="{9B9BB33F-D258-431C-9A90-F5A69720E606}" srcOrd="0" destOrd="0" parTransId="{3F11CD39-F22A-4899-8186-B4BF03420914}" sibTransId="{2FDB1269-11F8-4BD2-8D3B-80BFBCE6672B}"/>
    <dgm:cxn modelId="{1D2C38D0-69DE-4284-B3F7-44F952601591}" type="presOf" srcId="{EC375F6D-47FC-48C9-BF1F-25139D64644C}" destId="{CD229D0E-3347-4BBE-B2D2-37B0F299347C}" srcOrd="0" destOrd="0" presId="urn:microsoft.com/office/officeart/2008/layout/LinedList"/>
    <dgm:cxn modelId="{89A8DED8-7E5C-4FFA-B323-A63432C53851}" type="presOf" srcId="{E7A5362C-674B-424A-B268-759AA983A385}" destId="{AF74BBDB-45E7-4B36-95DF-147ACF5B698F}" srcOrd="0" destOrd="0" presId="urn:microsoft.com/office/officeart/2008/layout/LinedList"/>
    <dgm:cxn modelId="{663080F8-25A3-4FB1-9B7E-6244DB83E830}" srcId="{FEC08E79-FAE1-46B5-8BFC-C205CFD40E5B}" destId="{EC375F6D-47FC-48C9-BF1F-25139D64644C}" srcOrd="4" destOrd="0" parTransId="{1ABB7508-2E32-4CFF-9D02-2DEB4C610875}" sibTransId="{74080B77-7ACA-4172-B35A-53711031715C}"/>
    <dgm:cxn modelId="{0C1DAB3B-8B8B-4D26-9B39-B3F0BF9A72B7}" type="presParOf" srcId="{437F5EAB-CD10-4DB3-91BD-AAC9A8058A0B}" destId="{40159B9C-32AD-43B0-AD30-D49F638B4698}" srcOrd="0" destOrd="0" presId="urn:microsoft.com/office/officeart/2008/layout/LinedList"/>
    <dgm:cxn modelId="{B0E6B08E-EBAE-4900-9FF1-1338010202E7}" type="presParOf" srcId="{437F5EAB-CD10-4DB3-91BD-AAC9A8058A0B}" destId="{9E319D42-735C-4239-9E61-30CBF12C3EDB}" srcOrd="1" destOrd="0" presId="urn:microsoft.com/office/officeart/2008/layout/LinedList"/>
    <dgm:cxn modelId="{F56EC605-D4CD-4C1B-BAE6-6A963C645488}" type="presParOf" srcId="{9E319D42-735C-4239-9E61-30CBF12C3EDB}" destId="{F1C01AF1-55D7-4152-83EF-413474B2AC2B}" srcOrd="0" destOrd="0" presId="urn:microsoft.com/office/officeart/2008/layout/LinedList"/>
    <dgm:cxn modelId="{5A1928F4-4F94-4351-AF2D-9917CD5D238E}" type="presParOf" srcId="{9E319D42-735C-4239-9E61-30CBF12C3EDB}" destId="{85E5970A-CE42-40F8-A20E-89A17D5BD2E9}" srcOrd="1" destOrd="0" presId="urn:microsoft.com/office/officeart/2008/layout/LinedList"/>
    <dgm:cxn modelId="{738BC0A0-4556-4CEE-A5D1-D4A9EC66D7C5}" type="presParOf" srcId="{437F5EAB-CD10-4DB3-91BD-AAC9A8058A0B}" destId="{79E3B2F5-DBFB-4AC7-AE61-54E35DAD176A}" srcOrd="2" destOrd="0" presId="urn:microsoft.com/office/officeart/2008/layout/LinedList"/>
    <dgm:cxn modelId="{92AB57AA-FC4C-44F4-82AB-BE5442500CC6}" type="presParOf" srcId="{437F5EAB-CD10-4DB3-91BD-AAC9A8058A0B}" destId="{B1D05463-6FF7-4CA9-827A-6350B0F8E36F}" srcOrd="3" destOrd="0" presId="urn:microsoft.com/office/officeart/2008/layout/LinedList"/>
    <dgm:cxn modelId="{F7EB43E2-4D36-40EB-B8D3-9B6667BE1413}" type="presParOf" srcId="{B1D05463-6FF7-4CA9-827A-6350B0F8E36F}" destId="{E8A5C3BA-9E25-43B2-A942-128D6A936A4D}" srcOrd="0" destOrd="0" presId="urn:microsoft.com/office/officeart/2008/layout/LinedList"/>
    <dgm:cxn modelId="{62516196-02F0-4750-83BC-AB6BF677A3F4}" type="presParOf" srcId="{B1D05463-6FF7-4CA9-827A-6350B0F8E36F}" destId="{722E1842-85BC-4F19-8FE6-728E1404A3EA}" srcOrd="1" destOrd="0" presId="urn:microsoft.com/office/officeart/2008/layout/LinedList"/>
    <dgm:cxn modelId="{A20FB4BC-0CC5-4737-8E0B-CD03C666DB97}" type="presParOf" srcId="{437F5EAB-CD10-4DB3-91BD-AAC9A8058A0B}" destId="{4D43D39D-8AB9-4859-833A-F25E7838531A}" srcOrd="4" destOrd="0" presId="urn:microsoft.com/office/officeart/2008/layout/LinedList"/>
    <dgm:cxn modelId="{06574E11-AE23-4DAE-A9B2-52D24D2ECBAB}" type="presParOf" srcId="{437F5EAB-CD10-4DB3-91BD-AAC9A8058A0B}" destId="{DAF6680B-47A2-4592-B3A5-37FEF4DFC3C0}" srcOrd="5" destOrd="0" presId="urn:microsoft.com/office/officeart/2008/layout/LinedList"/>
    <dgm:cxn modelId="{513EACE5-948A-4A20-833A-A467655A2A79}" type="presParOf" srcId="{DAF6680B-47A2-4592-B3A5-37FEF4DFC3C0}" destId="{AF74BBDB-45E7-4B36-95DF-147ACF5B698F}" srcOrd="0" destOrd="0" presId="urn:microsoft.com/office/officeart/2008/layout/LinedList"/>
    <dgm:cxn modelId="{4BBCEBA0-4C6D-4DF1-8FF2-49B6260BD584}" type="presParOf" srcId="{DAF6680B-47A2-4592-B3A5-37FEF4DFC3C0}" destId="{801DA3BA-8ACF-45CF-9EFB-15C34E6D8366}" srcOrd="1" destOrd="0" presId="urn:microsoft.com/office/officeart/2008/layout/LinedList"/>
    <dgm:cxn modelId="{34AD39DB-5090-48CF-B520-8D5A6B34F0C7}" type="presParOf" srcId="{437F5EAB-CD10-4DB3-91BD-AAC9A8058A0B}" destId="{55EE6E50-A3AC-4008-A731-35B3FD8A481C}" srcOrd="6" destOrd="0" presId="urn:microsoft.com/office/officeart/2008/layout/LinedList"/>
    <dgm:cxn modelId="{EA0B7840-B1EB-4CAB-8E9F-7D8C8D6132CF}" type="presParOf" srcId="{437F5EAB-CD10-4DB3-91BD-AAC9A8058A0B}" destId="{E2E812B4-95FC-488F-98C9-7D0516143E82}" srcOrd="7" destOrd="0" presId="urn:microsoft.com/office/officeart/2008/layout/LinedList"/>
    <dgm:cxn modelId="{41156755-39FD-4BFA-8DE5-76CE5DA7EB4E}" type="presParOf" srcId="{E2E812B4-95FC-488F-98C9-7D0516143E82}" destId="{ED549B0E-4F95-49F9-9A5D-C7638F2EDD69}" srcOrd="0" destOrd="0" presId="urn:microsoft.com/office/officeart/2008/layout/LinedList"/>
    <dgm:cxn modelId="{B6F973BB-51F1-4A9F-ABC4-BC89D9B653A8}" type="presParOf" srcId="{E2E812B4-95FC-488F-98C9-7D0516143E82}" destId="{330259EB-8961-4C7A-BD4D-2E38A7307C9E}" srcOrd="1" destOrd="0" presId="urn:microsoft.com/office/officeart/2008/layout/LinedList"/>
    <dgm:cxn modelId="{9FE816AE-2248-4D16-B956-69532440496F}" type="presParOf" srcId="{437F5EAB-CD10-4DB3-91BD-AAC9A8058A0B}" destId="{73B457DD-AF11-4534-AEDA-565CA9396F2C}" srcOrd="8" destOrd="0" presId="urn:microsoft.com/office/officeart/2008/layout/LinedList"/>
    <dgm:cxn modelId="{F86731C3-BE35-4FFC-92D1-BA44B2D08DB1}" type="presParOf" srcId="{437F5EAB-CD10-4DB3-91BD-AAC9A8058A0B}" destId="{E39422DF-12D2-404E-9D1C-F8DA78984A03}" srcOrd="9" destOrd="0" presId="urn:microsoft.com/office/officeart/2008/layout/LinedList"/>
    <dgm:cxn modelId="{435AB96A-902A-4B89-B272-6954A951C31E}" type="presParOf" srcId="{E39422DF-12D2-404E-9D1C-F8DA78984A03}" destId="{CD229D0E-3347-4BBE-B2D2-37B0F299347C}" srcOrd="0" destOrd="0" presId="urn:microsoft.com/office/officeart/2008/layout/LinedList"/>
    <dgm:cxn modelId="{54F4E80A-E431-4F81-B0E9-842EE2D5994A}" type="presParOf" srcId="{E39422DF-12D2-404E-9D1C-F8DA78984A03}" destId="{548DB061-F8BD-447C-8325-4F70EB854B0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59B9C-32AD-43B0-AD30-D49F638B4698}">
      <dsp:nvSpPr>
        <dsp:cNvPr id="0" name=""/>
        <dsp:cNvSpPr/>
      </dsp:nvSpPr>
      <dsp:spPr>
        <a:xfrm>
          <a:off x="0" y="703"/>
          <a:ext cx="637381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01AF1-55D7-4152-83EF-413474B2AC2B}">
      <dsp:nvSpPr>
        <dsp:cNvPr id="0" name=""/>
        <dsp:cNvSpPr/>
      </dsp:nvSpPr>
      <dsp:spPr>
        <a:xfrm>
          <a:off x="0" y="703"/>
          <a:ext cx="6373813" cy="11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Oğuz Akçay – Software Developer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@Enqura </a:t>
          </a:r>
        </a:p>
      </dsp:txBody>
      <dsp:txXfrm>
        <a:off x="0" y="703"/>
        <a:ext cx="6373813" cy="1151608"/>
      </dsp:txXfrm>
    </dsp:sp>
    <dsp:sp modelId="{79E3B2F5-DBFB-4AC7-AE61-54E35DAD176A}">
      <dsp:nvSpPr>
        <dsp:cNvPr id="0" name=""/>
        <dsp:cNvSpPr/>
      </dsp:nvSpPr>
      <dsp:spPr>
        <a:xfrm>
          <a:off x="0" y="1152311"/>
          <a:ext cx="6373813" cy="0"/>
        </a:xfrm>
        <a:prstGeom prst="line">
          <a:avLst/>
        </a:prstGeom>
        <a:solidFill>
          <a:schemeClr val="accent2">
            <a:hueOff val="1923220"/>
            <a:satOff val="2051"/>
            <a:lumOff val="638"/>
            <a:alphaOff val="0"/>
          </a:schemeClr>
        </a:solidFill>
        <a:ln w="12700" cap="flat" cmpd="sng" algn="ctr">
          <a:solidFill>
            <a:schemeClr val="accent2">
              <a:hueOff val="1923220"/>
              <a:satOff val="2051"/>
              <a:lumOff val="6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5C3BA-9E25-43B2-A942-128D6A936A4D}">
      <dsp:nvSpPr>
        <dsp:cNvPr id="0" name=""/>
        <dsp:cNvSpPr/>
      </dsp:nvSpPr>
      <dsp:spPr>
        <a:xfrm>
          <a:off x="0" y="1152311"/>
          <a:ext cx="6373813" cy="11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Y230240112</a:t>
          </a:r>
          <a:endParaRPr lang="en-US" sz="2700" kern="1200"/>
        </a:p>
      </dsp:txBody>
      <dsp:txXfrm>
        <a:off x="0" y="1152311"/>
        <a:ext cx="6373813" cy="1151608"/>
      </dsp:txXfrm>
    </dsp:sp>
    <dsp:sp modelId="{4D43D39D-8AB9-4859-833A-F25E7838531A}">
      <dsp:nvSpPr>
        <dsp:cNvPr id="0" name=""/>
        <dsp:cNvSpPr/>
      </dsp:nvSpPr>
      <dsp:spPr>
        <a:xfrm>
          <a:off x="0" y="2303920"/>
          <a:ext cx="6373813" cy="0"/>
        </a:xfrm>
        <a:prstGeom prst="line">
          <a:avLst/>
        </a:prstGeom>
        <a:solidFill>
          <a:schemeClr val="accent2">
            <a:hueOff val="3846440"/>
            <a:satOff val="4103"/>
            <a:lumOff val="1275"/>
            <a:alphaOff val="0"/>
          </a:schemeClr>
        </a:solidFill>
        <a:ln w="12700" cap="flat" cmpd="sng" algn="ctr">
          <a:solidFill>
            <a:schemeClr val="accent2">
              <a:hueOff val="3846440"/>
              <a:satOff val="4103"/>
              <a:lumOff val="1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74BBDB-45E7-4B36-95DF-147ACF5B698F}">
      <dsp:nvSpPr>
        <dsp:cNvPr id="0" name=""/>
        <dsp:cNvSpPr/>
      </dsp:nvSpPr>
      <dsp:spPr>
        <a:xfrm>
          <a:off x="0" y="2303920"/>
          <a:ext cx="6373813" cy="11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Yazılım Mühendisliği, Tezsiz Yüksek Lisans (Uzaktan)</a:t>
          </a:r>
          <a:endParaRPr lang="en-US" sz="2700" kern="1200"/>
        </a:p>
      </dsp:txBody>
      <dsp:txXfrm>
        <a:off x="0" y="2303920"/>
        <a:ext cx="6373813" cy="1151608"/>
      </dsp:txXfrm>
    </dsp:sp>
    <dsp:sp modelId="{55EE6E50-A3AC-4008-A731-35B3FD8A481C}">
      <dsp:nvSpPr>
        <dsp:cNvPr id="0" name=""/>
        <dsp:cNvSpPr/>
      </dsp:nvSpPr>
      <dsp:spPr>
        <a:xfrm>
          <a:off x="0" y="3455529"/>
          <a:ext cx="6373813" cy="0"/>
        </a:xfrm>
        <a:prstGeom prst="line">
          <a:avLst/>
        </a:prstGeom>
        <a:solidFill>
          <a:schemeClr val="accent2">
            <a:hueOff val="5769660"/>
            <a:satOff val="6154"/>
            <a:lumOff val="1913"/>
            <a:alphaOff val="0"/>
          </a:schemeClr>
        </a:solidFill>
        <a:ln w="12700" cap="flat" cmpd="sng" algn="ctr">
          <a:solidFill>
            <a:schemeClr val="accent2">
              <a:hueOff val="5769660"/>
              <a:satOff val="6154"/>
              <a:lumOff val="19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49B0E-4F95-49F9-9A5D-C7638F2EDD69}">
      <dsp:nvSpPr>
        <dsp:cNvPr id="0" name=""/>
        <dsp:cNvSpPr/>
      </dsp:nvSpPr>
      <dsp:spPr>
        <a:xfrm>
          <a:off x="0" y="3455529"/>
          <a:ext cx="6373813" cy="11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Veri Kümesi : MNIST El Yazısı Rakamları </a:t>
          </a:r>
          <a:endParaRPr lang="en-US" sz="2700" kern="1200"/>
        </a:p>
      </dsp:txBody>
      <dsp:txXfrm>
        <a:off x="0" y="3455529"/>
        <a:ext cx="6373813" cy="1151608"/>
      </dsp:txXfrm>
    </dsp:sp>
    <dsp:sp modelId="{73B457DD-AF11-4534-AEDA-565CA9396F2C}">
      <dsp:nvSpPr>
        <dsp:cNvPr id="0" name=""/>
        <dsp:cNvSpPr/>
      </dsp:nvSpPr>
      <dsp:spPr>
        <a:xfrm>
          <a:off x="0" y="4607138"/>
          <a:ext cx="6373813" cy="0"/>
        </a:xfrm>
        <a:prstGeom prst="line">
          <a:avLst/>
        </a:prstGeom>
        <a:solidFill>
          <a:schemeClr val="accent2">
            <a:hueOff val="7692880"/>
            <a:satOff val="8205"/>
            <a:lumOff val="2551"/>
            <a:alphaOff val="0"/>
          </a:schemeClr>
        </a:solidFill>
        <a:ln w="12700" cap="flat" cmpd="sng" algn="ctr">
          <a:solidFill>
            <a:schemeClr val="accent2">
              <a:hueOff val="7692880"/>
              <a:satOff val="8205"/>
              <a:lumOff val="25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29D0E-3347-4BBE-B2D2-37B0F299347C}">
      <dsp:nvSpPr>
        <dsp:cNvPr id="0" name=""/>
        <dsp:cNvSpPr/>
      </dsp:nvSpPr>
      <dsp:spPr>
        <a:xfrm>
          <a:off x="0" y="4607138"/>
          <a:ext cx="6373813" cy="11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Proje Konusu : Evrişimsel Sinir Ağları (CNN) Kullanarak El Yazısı Rakamları Tanıma </a:t>
          </a:r>
          <a:endParaRPr lang="en-US" sz="2700" kern="1200" dirty="0"/>
        </a:p>
      </dsp:txBody>
      <dsp:txXfrm>
        <a:off x="0" y="4607138"/>
        <a:ext cx="6373813" cy="11516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13EEB-8352-4E4C-8CF3-16523E63F590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3DCEB-59D7-4801-8465-3F68B8DA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03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3DCEB-59D7-4801-8465-3F68B8DA8B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72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tr" sz="4800"/>
              <a:t>3DFloat</a:t>
            </a:r>
          </a:p>
        </p:txBody>
      </p:sp>
      <p:sp>
        <p:nvSpPr>
          <p:cNvPr id="14" name="Resim Yer Tutucusu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Serbest Biçim: Şekil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52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İçerik 3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Serbest Form: Şekil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US" dirty="0"/>
            </a:p>
          </p:txBody>
        </p:sp>
        <p:sp>
          <p:nvSpPr>
            <p:cNvPr id="36" name="Serbest Biçim: Şekil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sp>
        <p:nvSpPr>
          <p:cNvPr id="19" name="Serbest Biçim: Şekil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15" name="Başlık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tr"/>
          </a:p>
        </p:txBody>
      </p:sp>
      <p:sp>
        <p:nvSpPr>
          <p:cNvPr id="16" name="Metin Yer Tutucusu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7" name="İçerik Yer Tutucusu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22" name="Metin Yer Tutucusu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n-US"/>
              <a:t>Click to edit Master text styles</a:t>
            </a:r>
          </a:p>
        </p:txBody>
      </p:sp>
      <p:sp>
        <p:nvSpPr>
          <p:cNvPr id="23" name="İçerik Yer Tutucusu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18" name="Metin Yer Tutucusu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tr"/>
              <a:t>DÜZENLEMEK için tıklayın</a:t>
            </a:r>
          </a:p>
        </p:txBody>
      </p:sp>
      <p:sp>
        <p:nvSpPr>
          <p:cNvPr id="21" name="İçerik Yer Tutucusu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fld id="{65275099-C722-4E9A-ADE7-394CAF13EFF6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fld id="{6DCDDF37-1695-44D3-ADEF-253F89DB4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74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Öz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n-US"/>
              <a:t>Click to edit Master title style</a:t>
            </a:r>
          </a:p>
        </p:txBody>
      </p:sp>
      <p:sp>
        <p:nvSpPr>
          <p:cNvPr id="10" name="Resim Yer Tutucusu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fld id="{65275099-C722-4E9A-ADE7-394CAF13EFF6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fld id="{6DCDDF37-1695-44D3-ADEF-253F89DB46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36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Kapan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aşlık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Alt Başlık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Resim Yer Tutucusu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sim Yer Tutucusu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Serbest Biçim: Şekil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46" name="Serbest Biçim: Şekil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Serbest Biçim: Şekil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fld id="{65275099-C722-4E9A-ADE7-394CAF13EFF6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fld id="{6DCDDF37-1695-44D3-ADEF-253F89DB461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17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fld id="{65275099-C722-4E9A-ADE7-394CAF13EFF6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fld id="{6DCDDF37-1695-44D3-ADEF-253F89DB4613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Serbest Biçim: Şekil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34" name="Gr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Serbest Form: Şekil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US" dirty="0"/>
            </a:p>
          </p:txBody>
        </p:sp>
        <p:sp>
          <p:nvSpPr>
            <p:cNvPr id="36" name="Serbest Biçim: Şekil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78810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13" name="Gr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Serbest Biçim: Şekil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fld id="{65275099-C722-4E9A-ADE7-394CAF13EFF6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fld id="{6DCDDF37-1695-44D3-ADEF-253F89DB4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77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fld id="{65275099-C722-4E9A-ADE7-394CAF13EFF6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fld id="{6DCDDF37-1695-44D3-ADEF-253F89DB4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80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Serbest Biçim: Şekil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fld id="{65275099-C722-4E9A-ADE7-394CAF13EFF6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fld id="{6DCDDF37-1695-44D3-ADEF-253F89DB4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56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ünd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tr"/>
              <a:t>Başlık eklemek için tıklayın</a:t>
            </a:r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tr" sz="1600"/>
              <a:t>Metin eklemek için tıklayın</a:t>
            </a:r>
          </a:p>
        </p:txBody>
      </p:sp>
      <p:sp>
        <p:nvSpPr>
          <p:cNvPr id="17" name="Resim Yer Tutucusu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</a:p>
        </p:txBody>
      </p:sp>
      <p:sp>
        <p:nvSpPr>
          <p:cNvPr id="22" name="Resim Yer Tutucusu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</a:p>
        </p:txBody>
      </p:sp>
      <p:sp>
        <p:nvSpPr>
          <p:cNvPr id="25" name="Resim Yer Tutucusu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</a:p>
        </p:txBody>
      </p:sp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fld id="{65275099-C722-4E9A-ADE7-394CAF13EFF6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fld id="{6DCDDF37-1695-44D3-ADEF-253F89DB46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grpSp>
        <p:nvGrpSpPr>
          <p:cNvPr id="10" name="Gr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Serbest Biçim: Şekil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4074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Giri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şlık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sim Yer Tutucusu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</a:p>
        </p:txBody>
      </p:sp>
      <p:sp>
        <p:nvSpPr>
          <p:cNvPr id="18" name="Resim Yer Tutucusu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</a:p>
        </p:txBody>
      </p:sp>
      <p:sp>
        <p:nvSpPr>
          <p:cNvPr id="19" name="Resim Yer Tutucusu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</a:p>
        </p:txBody>
      </p:sp>
      <p:sp>
        <p:nvSpPr>
          <p:cNvPr id="20" name="Resim Yer Tutucusu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</a:p>
        </p:txBody>
      </p:sp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fld id="{65275099-C722-4E9A-ADE7-394CAF13EFF6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fld id="{6DCDDF37-1695-44D3-ADEF-253F89DB461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İçerik Yer Tutucusu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0021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ölüm so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sim Yer Tutucusu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5" name="Başlık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Alt Başlık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025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ölüm so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sim Yer Tutucusu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</a:p>
        </p:txBody>
      </p:sp>
      <p:sp>
        <p:nvSpPr>
          <p:cNvPr id="16" name="Alt Başlık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Başlık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67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Grafik Tablosu Zaman Çizelg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Serbest Biçim: Şekil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16" name="Serbest Biçim: Şekil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 rt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fld id="{65275099-C722-4E9A-ADE7-394CAF13EFF6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fld id="{6DCDDF37-1695-44D3-ADEF-253F89DB4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53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Serbest 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10" name="Serbest 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11" name="Serbest 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17" name="İçerik Yer Tutucusu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5" name="Resim Yer Tutucusu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</a:p>
        </p:txBody>
      </p:sp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fld id="{65275099-C722-4E9A-ADE7-394CAF13EFF6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fld id="{6DCDDF37-1695-44D3-ADEF-253F89DB4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49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Ek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ikdörtgen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40" name="Başlık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tr"/>
              <a:t>Ekip</a:t>
            </a:r>
          </a:p>
        </p:txBody>
      </p:sp>
      <p:grpSp>
        <p:nvGrpSpPr>
          <p:cNvPr id="51" name="Gr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Serbest Biçim: Şekil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53" name="Serbest Biçim: Şekil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/>
            </a:p>
          </p:txBody>
        </p:sp>
      </p:grpSp>
      <p:sp>
        <p:nvSpPr>
          <p:cNvPr id="56" name="Resim Yer Tutucusu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</a:p>
        </p:txBody>
      </p:sp>
      <p:sp>
        <p:nvSpPr>
          <p:cNvPr id="57" name="Resim Yer Tutucusu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</a:p>
        </p:txBody>
      </p:sp>
      <p:sp>
        <p:nvSpPr>
          <p:cNvPr id="58" name="Resim Yer Tutucusu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Resim Yer Tutucusu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</a:p>
        </p:txBody>
      </p:sp>
      <p:sp>
        <p:nvSpPr>
          <p:cNvPr id="63" name="Metin Yer Tutucusu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tr"/>
              <a:t>Ad</a:t>
            </a:r>
          </a:p>
        </p:txBody>
      </p:sp>
      <p:sp>
        <p:nvSpPr>
          <p:cNvPr id="61" name="Metin Yer Tutucusu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tr"/>
              <a:t>Başlık</a:t>
            </a:r>
          </a:p>
        </p:txBody>
      </p:sp>
      <p:sp>
        <p:nvSpPr>
          <p:cNvPr id="65" name="Metin Yer Tutucusu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tr"/>
              <a:t>Ad</a:t>
            </a:r>
          </a:p>
        </p:txBody>
      </p:sp>
      <p:sp>
        <p:nvSpPr>
          <p:cNvPr id="64" name="Metin Yer Tutucusu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tr"/>
              <a:t>Başlık</a:t>
            </a:r>
          </a:p>
        </p:txBody>
      </p:sp>
      <p:sp>
        <p:nvSpPr>
          <p:cNvPr id="67" name="Metin Yer Tutucusu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tr"/>
              <a:t>Ad</a:t>
            </a:r>
          </a:p>
        </p:txBody>
      </p:sp>
      <p:sp>
        <p:nvSpPr>
          <p:cNvPr id="66" name="Metin Yer Tutucusu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tr"/>
              <a:t>Başlık</a:t>
            </a:r>
          </a:p>
        </p:txBody>
      </p:sp>
      <p:sp>
        <p:nvSpPr>
          <p:cNvPr id="69" name="Metin Yer Tutucusu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tr"/>
              <a:t>Ad</a:t>
            </a:r>
          </a:p>
        </p:txBody>
      </p:sp>
      <p:sp>
        <p:nvSpPr>
          <p:cNvPr id="68" name="Metin Yer Tutucusu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tr"/>
              <a:t>Başlık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fld id="{65275099-C722-4E9A-ADE7-394CAF13EFF6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fld id="{6DCDDF37-1695-44D3-ADEF-253F89DB4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5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İçerik 2 sütunu (karşılaştırma slaydı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tr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n-US"/>
              <a:t>Click to edit Master text styles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7" name="Tarih Yer Tutucusu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fld id="{65275099-C722-4E9A-ADE7-394CAF13EFF6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fld id="{6DCDDF37-1695-44D3-ADEF-253F89DB4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9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65275099-C722-4E9A-ADE7-394CAF13EFF6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6DCDDF37-1695-44D3-ADEF-253F89DB4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23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13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06B4B-8574-6C2F-AF71-6775F757B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3565525" cy="554354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4800" dirty="0" err="1">
                <a:latin typeface="Abadi "/>
              </a:rPr>
              <a:t>Yapay</a:t>
            </a:r>
            <a:r>
              <a:rPr lang="en-US" sz="4800" dirty="0">
                <a:latin typeface="Abadi "/>
              </a:rPr>
              <a:t> </a:t>
            </a:r>
            <a:r>
              <a:rPr lang="en-US" sz="4800" dirty="0" err="1">
                <a:latin typeface="Abadi "/>
              </a:rPr>
              <a:t>Zeka</a:t>
            </a:r>
            <a:r>
              <a:rPr lang="en-US" sz="4800" dirty="0">
                <a:latin typeface="Abadi "/>
              </a:rPr>
              <a:t> </a:t>
            </a:r>
            <a:r>
              <a:rPr lang="en-US" sz="4800" dirty="0" err="1">
                <a:latin typeface="Abadi "/>
              </a:rPr>
              <a:t>Dönem</a:t>
            </a:r>
            <a:r>
              <a:rPr lang="en-US" sz="4800" dirty="0">
                <a:latin typeface="Abadi "/>
              </a:rPr>
              <a:t> </a:t>
            </a:r>
            <a:r>
              <a:rPr lang="en-US" sz="4800" dirty="0" err="1">
                <a:latin typeface="Abadi "/>
              </a:rPr>
              <a:t>Projesi</a:t>
            </a:r>
            <a:r>
              <a:rPr lang="en-US" sz="4800" dirty="0">
                <a:latin typeface="Abadi "/>
              </a:rPr>
              <a:t> </a:t>
            </a:r>
            <a:r>
              <a:rPr lang="en-US" sz="4800" dirty="0" err="1">
                <a:latin typeface="Abadi "/>
              </a:rPr>
              <a:t>Sunumu</a:t>
            </a:r>
            <a:endParaRPr lang="en-US" sz="4800" dirty="0">
              <a:latin typeface="Abadi 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extBox 9">
            <a:extLst>
              <a:ext uri="{FF2B5EF4-FFF2-40B4-BE49-F238E27FC236}">
                <a16:creationId xmlns:a16="http://schemas.microsoft.com/office/drawing/2014/main" id="{18186E2C-493B-E7A8-D3ED-B7DEE60BCA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3987727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043EC649-CF1A-9E61-4DAA-DF08C640FB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45342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25"/>
    </mc:Choice>
    <mc:Fallback>
      <p:transition spd="slow" advTm="47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6C467-7456-6C85-FAB2-6B7FAF9A1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580363"/>
            <a:ext cx="5437188" cy="1997855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latin typeface="Abadi "/>
              </a:rPr>
              <a:t>MNIST Veri </a:t>
            </a:r>
            <a:r>
              <a:rPr lang="en-US" sz="4800" b="1" dirty="0" err="1">
                <a:latin typeface="Abadi "/>
              </a:rPr>
              <a:t>Kümesinin</a:t>
            </a:r>
            <a:r>
              <a:rPr lang="en-US" sz="4800" b="1" dirty="0">
                <a:latin typeface="Abadi "/>
              </a:rPr>
              <a:t> </a:t>
            </a:r>
            <a:r>
              <a:rPr lang="en-US" sz="4800" b="1" dirty="0" err="1">
                <a:latin typeface="Abadi "/>
              </a:rPr>
              <a:t>Kullanım</a:t>
            </a:r>
            <a:r>
              <a:rPr lang="en-US" sz="4800" b="1" dirty="0">
                <a:latin typeface="Abadi "/>
              </a:rPr>
              <a:t> </a:t>
            </a:r>
            <a:r>
              <a:rPr lang="en-US" sz="4800" b="1" dirty="0" err="1">
                <a:latin typeface="Abadi "/>
              </a:rPr>
              <a:t>Alanları</a:t>
            </a:r>
            <a:br>
              <a:rPr lang="en-US" sz="4800" b="1" dirty="0"/>
            </a:br>
            <a:endParaRPr lang="en-US" sz="48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59C3E7-D59B-44C4-9BBD-3BC2A41A0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54876B-FB01-4E58-9C9F-3D510011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22329" y="4018501"/>
            <a:ext cx="1468514" cy="1521012"/>
            <a:chOff x="8926879" y="88028"/>
            <a:chExt cx="1468514" cy="1521012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EE14B10-2C91-4CF8-ABB6-7E21AA98C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153221" y="88028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A93B35E-1AB2-4CCC-91AC-122E57A18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8926879" y="221946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E9951197-11BD-489A-BF2C-E542541AB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455555" y="532490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1FA706D-6015-82ED-7996-CAE2E729E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0575" y="1520825"/>
            <a:ext cx="4500562" cy="4572000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>
                    <a:alpha val="60000"/>
                  </a:schemeClr>
                </a:solidFill>
              </a:rPr>
              <a:t>El </a:t>
            </a:r>
            <a:r>
              <a:rPr lang="en-US" sz="1500" b="1" dirty="0" err="1">
                <a:solidFill>
                  <a:schemeClr val="tx1">
                    <a:alpha val="60000"/>
                  </a:schemeClr>
                </a:solidFill>
              </a:rPr>
              <a:t>Yazısı</a:t>
            </a:r>
            <a:r>
              <a:rPr lang="en-US" sz="1500" b="1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b="1" dirty="0" err="1">
                <a:solidFill>
                  <a:schemeClr val="tx1">
                    <a:alpha val="60000"/>
                  </a:schemeClr>
                </a:solidFill>
              </a:rPr>
              <a:t>Tanıma</a:t>
            </a:r>
            <a:endParaRPr lang="en-US" sz="1500" b="1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MNIST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veri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kümesi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el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yazısı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tanıma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algoritmalarının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geliştirilmesi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ve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test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edilmesi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için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sıkça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kullanılır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 dirty="0" err="1">
                <a:solidFill>
                  <a:schemeClr val="tx1">
                    <a:alpha val="60000"/>
                  </a:schemeClr>
                </a:solidFill>
              </a:rPr>
              <a:t>Makine</a:t>
            </a:r>
            <a:r>
              <a:rPr lang="en-US" sz="1500" b="1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b="1" dirty="0" err="1">
                <a:solidFill>
                  <a:schemeClr val="tx1">
                    <a:alpha val="60000"/>
                  </a:schemeClr>
                </a:solidFill>
              </a:rPr>
              <a:t>Öğrenmesi</a:t>
            </a:r>
            <a:endParaRPr lang="en-US" sz="1500" b="1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El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yazısı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tanıma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geleneksel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makine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öğrenmesi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ve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derin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öğrenme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çalışmalarının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bir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bileşenidir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 dirty="0" err="1">
                <a:solidFill>
                  <a:schemeClr val="tx1">
                    <a:alpha val="60000"/>
                  </a:schemeClr>
                </a:solidFill>
              </a:rPr>
              <a:t>Biyometrik</a:t>
            </a:r>
            <a:r>
              <a:rPr lang="en-US" sz="1500" b="1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b="1" dirty="0" err="1">
                <a:solidFill>
                  <a:schemeClr val="tx1">
                    <a:alpha val="60000"/>
                  </a:schemeClr>
                </a:solidFill>
              </a:rPr>
              <a:t>Güvenlik</a:t>
            </a:r>
            <a:endParaRPr lang="en-US" sz="1500" b="1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El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yazısı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tanıma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teknikleri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biyometrik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güvenlik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sistemlerinde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kullanılabilir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>
                    <a:alpha val="60000"/>
                  </a:schemeClr>
                </a:solidFill>
              </a:rPr>
              <a:t>Veri </a:t>
            </a:r>
            <a:r>
              <a:rPr lang="en-US" sz="1500" b="1" dirty="0" err="1">
                <a:solidFill>
                  <a:schemeClr val="tx1">
                    <a:alpha val="60000"/>
                  </a:schemeClr>
                </a:solidFill>
              </a:rPr>
              <a:t>Görselleştirme</a:t>
            </a:r>
            <a:endParaRPr lang="en-US" sz="1500" b="1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MNIST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veri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kümesi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veri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görselleştirme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örnekleri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için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bir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kaynak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alpha val="60000"/>
                  </a:schemeClr>
                </a:solidFill>
              </a:rPr>
              <a:t>sağlar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A891CE7-FD92-0C38-A1F8-2049E30FD7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1547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68"/>
    </mc:Choice>
    <mc:Fallback>
      <p:transition spd="slow" advTm="36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E358F-DA83-E734-2CAC-4AAB509BC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400" b="1" kern="1200" dirty="0">
                <a:solidFill>
                  <a:schemeClr val="tx1"/>
                </a:solidFill>
                <a:latin typeface="Abadi "/>
              </a:rPr>
              <a:t>El </a:t>
            </a:r>
            <a:r>
              <a:rPr lang="tr-TR" sz="4400" b="1" kern="1200" dirty="0">
                <a:solidFill>
                  <a:schemeClr val="tx1"/>
                </a:solidFill>
                <a:latin typeface="Abadi "/>
              </a:rPr>
              <a:t>Y</a:t>
            </a:r>
            <a:r>
              <a:rPr lang="en-US" sz="4400" b="1" kern="1200" dirty="0" err="1">
                <a:solidFill>
                  <a:schemeClr val="tx1"/>
                </a:solidFill>
                <a:latin typeface="Abadi "/>
              </a:rPr>
              <a:t>azısı</a:t>
            </a:r>
            <a:r>
              <a:rPr lang="en-US" sz="4400" b="1" kern="1200" dirty="0">
                <a:solidFill>
                  <a:schemeClr val="tx1"/>
                </a:solidFill>
                <a:latin typeface="Abadi "/>
              </a:rPr>
              <a:t> </a:t>
            </a:r>
            <a:r>
              <a:rPr lang="tr-TR" sz="4400" b="1" kern="1200" dirty="0">
                <a:solidFill>
                  <a:schemeClr val="tx1"/>
                </a:solidFill>
                <a:latin typeface="Abadi "/>
              </a:rPr>
              <a:t>T</a:t>
            </a:r>
            <a:r>
              <a:rPr lang="en-US" sz="4400" b="1" kern="1200" dirty="0" err="1">
                <a:solidFill>
                  <a:schemeClr val="tx1"/>
                </a:solidFill>
                <a:latin typeface="Abadi "/>
              </a:rPr>
              <a:t>anıma</a:t>
            </a:r>
            <a:r>
              <a:rPr lang="en-US" sz="4400" b="1" kern="1200" dirty="0">
                <a:solidFill>
                  <a:schemeClr val="tx1"/>
                </a:solidFill>
                <a:latin typeface="Abadi "/>
              </a:rPr>
              <a:t> </a:t>
            </a:r>
            <a:r>
              <a:rPr lang="tr-TR" sz="4400" b="1" dirty="0">
                <a:latin typeface="Abadi "/>
              </a:rPr>
              <a:t>Y</a:t>
            </a:r>
            <a:r>
              <a:rPr lang="en-US" sz="4400" b="1" kern="1200" dirty="0" err="1">
                <a:solidFill>
                  <a:schemeClr val="tx1"/>
                </a:solidFill>
                <a:latin typeface="Abadi "/>
              </a:rPr>
              <a:t>öntemleri</a:t>
            </a:r>
            <a:b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0D000-EC7D-7CBB-CB3C-80AB209F5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tx1">
                    <a:alpha val="60000"/>
                  </a:schemeClr>
                </a:solidFill>
              </a:rPr>
              <a:t>Şablon</a:t>
            </a:r>
            <a:r>
              <a:rPr lang="en-US" sz="1400" b="1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tx1">
                    <a:alpha val="60000"/>
                  </a:schemeClr>
                </a:solidFill>
              </a:rPr>
              <a:t>Eşleme</a:t>
            </a:r>
            <a:endParaRPr lang="en-US" sz="1400" b="1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El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yazısı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karakterlerin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şablon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karakterlerle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karşılaştırılması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temeline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dayalı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bir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yöntem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tx1">
                    <a:alpha val="60000"/>
                  </a:schemeClr>
                </a:solidFill>
              </a:rPr>
              <a:t>Eğitimli</a:t>
            </a:r>
            <a:r>
              <a:rPr lang="en-US" sz="1400" b="1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tx1">
                    <a:alpha val="60000"/>
                  </a:schemeClr>
                </a:solidFill>
              </a:rPr>
              <a:t>Sınıflandırıcılar</a:t>
            </a:r>
            <a:endParaRPr lang="en-US" sz="1400" b="1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Makine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öğrenmesi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algoritmaları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kullanılarak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el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yazısı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karakterlerin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otomatik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olarak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tanınması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tx1">
                    <a:alpha val="60000"/>
                  </a:schemeClr>
                </a:solidFill>
              </a:rPr>
              <a:t>Derin</a:t>
            </a:r>
            <a:r>
              <a:rPr lang="en-US" sz="1400" b="1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tx1">
                    <a:alpha val="60000"/>
                  </a:schemeClr>
                </a:solidFill>
              </a:rPr>
              <a:t>Öğrenme</a:t>
            </a:r>
            <a:endParaRPr lang="en-US" sz="1400" b="1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Yapay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sinir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ağları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ve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derin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öğrenme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yöntemleri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kullanılarak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el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yazısı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karakterlerin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tanımlanması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Picture 4" descr="Siyah beyaz parmak izi">
            <a:extLst>
              <a:ext uri="{FF2B5EF4-FFF2-40B4-BE49-F238E27FC236}">
                <a16:creationId xmlns:a16="http://schemas.microsoft.com/office/drawing/2014/main" id="{B076A8BE-8226-DADD-9B4E-4DC5FE7A03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96" r="14162"/>
          <a:stretch/>
        </p:blipFill>
        <p:spPr>
          <a:xfrm>
            <a:off x="4743451" y="549275"/>
            <a:ext cx="6897687" cy="5759451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AFFE84D-D4AC-B688-46A1-9D4C2260C3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8367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42"/>
    </mc:Choice>
    <mc:Fallback>
      <p:transition spd="slow" advTm="29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F96E1-CD57-BBEC-85A6-D6791A947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1435100"/>
            <a:ext cx="5437188" cy="3496214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latin typeface="Abadi "/>
              </a:rPr>
              <a:t>MNIST </a:t>
            </a:r>
            <a:r>
              <a:rPr lang="tr-TR" sz="4400" b="1" dirty="0">
                <a:latin typeface="Abadi "/>
              </a:rPr>
              <a:t>E</a:t>
            </a:r>
            <a:r>
              <a:rPr lang="en-US" sz="4400" b="1" dirty="0">
                <a:latin typeface="Abadi "/>
              </a:rPr>
              <a:t>l </a:t>
            </a:r>
            <a:r>
              <a:rPr lang="tr-TR" sz="4400" b="1" dirty="0">
                <a:latin typeface="Abadi "/>
              </a:rPr>
              <a:t>Y</a:t>
            </a:r>
            <a:r>
              <a:rPr lang="en-US" sz="4400" b="1" dirty="0" err="1">
                <a:latin typeface="Abadi "/>
              </a:rPr>
              <a:t>azısı</a:t>
            </a:r>
            <a:r>
              <a:rPr lang="en-US" sz="4400" b="1" dirty="0">
                <a:latin typeface="Abadi "/>
              </a:rPr>
              <a:t> </a:t>
            </a:r>
            <a:r>
              <a:rPr lang="tr-TR" sz="4400" b="1" dirty="0">
                <a:latin typeface="Abadi "/>
              </a:rPr>
              <a:t>V</a:t>
            </a:r>
            <a:r>
              <a:rPr lang="en-US" sz="4400" b="1" dirty="0" err="1">
                <a:latin typeface="Abadi "/>
              </a:rPr>
              <a:t>eri</a:t>
            </a:r>
            <a:r>
              <a:rPr lang="en-US" sz="4400" b="1" dirty="0">
                <a:latin typeface="Abadi "/>
              </a:rPr>
              <a:t> </a:t>
            </a:r>
            <a:r>
              <a:rPr lang="tr-TR" sz="4400" b="1" dirty="0">
                <a:latin typeface="Abadi "/>
              </a:rPr>
              <a:t>K</a:t>
            </a:r>
            <a:r>
              <a:rPr lang="en-US" sz="4400" b="1" dirty="0" err="1">
                <a:latin typeface="Abadi "/>
              </a:rPr>
              <a:t>ümesi</a:t>
            </a:r>
            <a:r>
              <a:rPr lang="en-US" sz="4400" b="1" dirty="0">
                <a:latin typeface="Abadi "/>
              </a:rPr>
              <a:t> </a:t>
            </a:r>
            <a:r>
              <a:rPr lang="tr-TR" sz="4400" b="1" dirty="0">
                <a:latin typeface="Abadi "/>
              </a:rPr>
              <a:t>Ü</a:t>
            </a:r>
            <a:r>
              <a:rPr lang="en-US" sz="4400" b="1" dirty="0" err="1">
                <a:latin typeface="Abadi "/>
              </a:rPr>
              <a:t>zerinde</a:t>
            </a:r>
            <a:r>
              <a:rPr lang="en-US" sz="4400" b="1" dirty="0">
                <a:latin typeface="Abadi "/>
              </a:rPr>
              <a:t> </a:t>
            </a:r>
            <a:r>
              <a:rPr lang="tr-TR" sz="4400" b="1" dirty="0">
                <a:latin typeface="Abadi "/>
              </a:rPr>
              <a:t>U</a:t>
            </a:r>
            <a:r>
              <a:rPr lang="en-US" sz="4400" b="1" dirty="0" err="1">
                <a:latin typeface="Abadi "/>
              </a:rPr>
              <a:t>ygulanan</a:t>
            </a:r>
            <a:r>
              <a:rPr lang="en-US" sz="4400" b="1" dirty="0">
                <a:latin typeface="Abadi "/>
              </a:rPr>
              <a:t> </a:t>
            </a:r>
            <a:r>
              <a:rPr lang="tr-TR" sz="4400" b="1" dirty="0">
                <a:latin typeface="Abadi "/>
              </a:rPr>
              <a:t>A</a:t>
            </a:r>
            <a:r>
              <a:rPr lang="en-US" sz="4400" b="1" dirty="0" err="1">
                <a:latin typeface="Abadi "/>
              </a:rPr>
              <a:t>lgoritmalar</a:t>
            </a:r>
            <a:br>
              <a:rPr lang="en-US" sz="3800" b="1" dirty="0">
                <a:latin typeface="Abadi "/>
              </a:rPr>
            </a:br>
            <a:endParaRPr lang="en-US" sz="3800" dirty="0">
              <a:latin typeface="Abadi 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47D79D-6DD1-53BC-23BD-F77B9C916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0575" y="1522184"/>
            <a:ext cx="3581181" cy="4570641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tx1">
                    <a:alpha val="60000"/>
                  </a:schemeClr>
                </a:solidFill>
              </a:rPr>
              <a:t>Destek</a:t>
            </a: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alpha val="60000"/>
                  </a:schemeClr>
                </a:solidFill>
              </a:rPr>
              <a:t>Vektör</a:t>
            </a: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alpha val="60000"/>
                  </a:schemeClr>
                </a:solidFill>
              </a:rPr>
              <a:t>Makineleri</a:t>
            </a: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 (SVM)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MNIST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veri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kümesi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üzerinde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yüksek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doğruluk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oranı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elde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eden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bir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sınıflandırma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algoritması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K-En </a:t>
            </a:r>
            <a:r>
              <a:rPr lang="en-US" sz="1600" b="1" dirty="0" err="1">
                <a:solidFill>
                  <a:schemeClr val="tx1">
                    <a:alpha val="60000"/>
                  </a:schemeClr>
                </a:solidFill>
              </a:rPr>
              <a:t>Yakın</a:t>
            </a: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alpha val="60000"/>
                  </a:schemeClr>
                </a:solidFill>
              </a:rPr>
              <a:t>Komşu</a:t>
            </a: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 (KNN)</a:t>
            </a:r>
          </a:p>
          <a:p>
            <a:pPr>
              <a:lnSpc>
                <a:spcPct val="110000"/>
              </a:lnSpc>
            </a:pP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Birden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fazla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etiketli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örnek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arasındaki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benzerlik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hesaplanarak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el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yazısı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karakterlerin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sınıflandırılması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tx1">
                    <a:alpha val="60000"/>
                  </a:schemeClr>
                </a:solidFill>
              </a:rPr>
              <a:t>Derin</a:t>
            </a: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alpha val="60000"/>
                  </a:schemeClr>
                </a:solidFill>
              </a:rPr>
              <a:t>Sinir</a:t>
            </a: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alpha val="60000"/>
                  </a:schemeClr>
                </a:solidFill>
              </a:rPr>
              <a:t>Ağları</a:t>
            </a:r>
            <a:endParaRPr lang="en-US" sz="1600" b="1" dirty="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Katmanlı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sinir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ağları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kullanarak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MNIST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veri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kümesi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üzerinde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yüksek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doğruluk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oranları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sağlayan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bir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yöntem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3262674-A504-4C90-BBBB-94D20F92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4653" y="4120355"/>
            <a:ext cx="1237347" cy="1972470"/>
          </a:xfrm>
          <a:custGeom>
            <a:avLst/>
            <a:gdLst>
              <a:gd name="connsiteX0" fmla="*/ 986235 w 1237347"/>
              <a:gd name="connsiteY0" fmla="*/ 0 h 1972470"/>
              <a:gd name="connsiteX1" fmla="*/ 1184996 w 1237347"/>
              <a:gd name="connsiteY1" fmla="*/ 20037 h 1972470"/>
              <a:gd name="connsiteX2" fmla="*/ 1237347 w 1237347"/>
              <a:gd name="connsiteY2" fmla="*/ 33498 h 1972470"/>
              <a:gd name="connsiteX3" fmla="*/ 1237347 w 1237347"/>
              <a:gd name="connsiteY3" fmla="*/ 1938973 h 1972470"/>
              <a:gd name="connsiteX4" fmla="*/ 1184996 w 1237347"/>
              <a:gd name="connsiteY4" fmla="*/ 1952433 h 1972470"/>
              <a:gd name="connsiteX5" fmla="*/ 986235 w 1237347"/>
              <a:gd name="connsiteY5" fmla="*/ 1972470 h 1972470"/>
              <a:gd name="connsiteX6" fmla="*/ 0 w 1237347"/>
              <a:gd name="connsiteY6" fmla="*/ 986235 h 1972470"/>
              <a:gd name="connsiteX7" fmla="*/ 986235 w 1237347"/>
              <a:gd name="connsiteY7" fmla="*/ 0 h 197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347" h="1972470">
                <a:moveTo>
                  <a:pt x="986235" y="0"/>
                </a:moveTo>
                <a:cubicBezTo>
                  <a:pt x="1054320" y="0"/>
                  <a:pt x="1120794" y="6899"/>
                  <a:pt x="1184996" y="20037"/>
                </a:cubicBezTo>
                <a:lnTo>
                  <a:pt x="1237347" y="33498"/>
                </a:lnTo>
                <a:lnTo>
                  <a:pt x="1237347" y="1938973"/>
                </a:lnTo>
                <a:lnTo>
                  <a:pt x="1184996" y="1952433"/>
                </a:lnTo>
                <a:cubicBezTo>
                  <a:pt x="1120794" y="1965571"/>
                  <a:pt x="1054320" y="1972470"/>
                  <a:pt x="986235" y="1972470"/>
                </a:cubicBezTo>
                <a:cubicBezTo>
                  <a:pt x="441552" y="1972470"/>
                  <a:pt x="0" y="1530918"/>
                  <a:pt x="0" y="986235"/>
                </a:cubicBezTo>
                <a:cubicBezTo>
                  <a:pt x="0" y="441552"/>
                  <a:pt x="441552" y="0"/>
                  <a:pt x="98623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508000" dist="76200" dir="15480000">
              <a:schemeClr val="accent1">
                <a:lumMod val="60000"/>
                <a:lumOff val="40000"/>
                <a:alpha val="6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1279BBA0-2B5C-11B8-47F4-7C4228C6CB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6419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16"/>
    </mc:Choice>
    <mc:Fallback>
      <p:transition spd="slow" advTm="35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E55D97-FC15-DD63-A246-C04D6190B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3034657"/>
          </a:xfrm>
        </p:spPr>
        <p:txBody>
          <a:bodyPr anchor="b">
            <a:normAutofit/>
          </a:bodyPr>
          <a:lstStyle/>
          <a:p>
            <a:r>
              <a:rPr lang="en-US" sz="4800" b="1" dirty="0" err="1">
                <a:latin typeface="Abadi "/>
              </a:rPr>
              <a:t>Sonuçlar</a:t>
            </a:r>
            <a:r>
              <a:rPr lang="en-US" sz="4800" b="1" dirty="0">
                <a:latin typeface="Abadi "/>
              </a:rPr>
              <a:t> </a:t>
            </a:r>
            <a:r>
              <a:rPr lang="tr-TR" sz="4800" b="1" dirty="0">
                <a:latin typeface="Abadi "/>
              </a:rPr>
              <a:t>V</a:t>
            </a:r>
            <a:r>
              <a:rPr lang="en-US" sz="4800" b="1" dirty="0">
                <a:latin typeface="Abadi "/>
              </a:rPr>
              <a:t>e </a:t>
            </a:r>
            <a:r>
              <a:rPr lang="tr-TR" sz="4800" b="1" dirty="0">
                <a:latin typeface="Abadi "/>
              </a:rPr>
              <a:t>B</a:t>
            </a:r>
            <a:r>
              <a:rPr lang="en-US" sz="4800" b="1" dirty="0" err="1">
                <a:latin typeface="Abadi "/>
              </a:rPr>
              <a:t>aşarı</a:t>
            </a:r>
            <a:r>
              <a:rPr lang="en-US" sz="4800" b="1" dirty="0">
                <a:latin typeface="Abadi "/>
              </a:rPr>
              <a:t> </a:t>
            </a:r>
            <a:r>
              <a:rPr lang="tr-TR" sz="4800" b="1" dirty="0">
                <a:latin typeface="Abadi "/>
              </a:rPr>
              <a:t>Ö</a:t>
            </a:r>
            <a:r>
              <a:rPr lang="en-US" sz="4800" b="1" dirty="0" err="1">
                <a:latin typeface="Abadi "/>
              </a:rPr>
              <a:t>lçütleri</a:t>
            </a:r>
            <a:br>
              <a:rPr lang="en-US" sz="4800" b="1" dirty="0"/>
            </a:br>
            <a:endParaRPr lang="en-US" sz="4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8AC648AD-AAE6-AF71-D09D-8195B02DF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03406"/>
            <a:ext cx="3565525" cy="228941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MNIST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veri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kümesi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üzerinde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test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edilen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algoritmaların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başarı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ölçütleri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genellikle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doğruluk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oranı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hassasiyet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hata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matrisi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olarak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belirlenir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. En iyi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yöntemler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%99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üzeri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doğruluk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oranına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sahiptir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710551FE-3B89-EFE3-A63D-59E189434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7939" y="549275"/>
            <a:ext cx="5761037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A6999CB-CA15-F646-9EA4-1B09DC54B8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9912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22"/>
    </mc:Choice>
    <mc:Fallback>
      <p:transition spd="slow" advTm="16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2EBC7-D12A-CEA1-CE99-8DC7B80FE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 b="1" dirty="0" err="1">
                <a:latin typeface="Abadi" panose="020B0604020104020204" pitchFamily="34" charset="0"/>
              </a:rPr>
              <a:t>Evrişimsel</a:t>
            </a:r>
            <a:r>
              <a:rPr lang="en-US" b="1" dirty="0"/>
              <a:t> </a:t>
            </a:r>
            <a:r>
              <a:rPr lang="en-US" b="1" dirty="0" err="1">
                <a:latin typeface="Abadi" panose="020B0604020104020204" pitchFamily="34" charset="0"/>
              </a:rPr>
              <a:t>Sinir</a:t>
            </a:r>
            <a:r>
              <a:rPr lang="en-US" b="1" dirty="0">
                <a:latin typeface="Abadi" panose="020B0604020104020204" pitchFamily="34" charset="0"/>
              </a:rPr>
              <a:t> </a:t>
            </a:r>
            <a:r>
              <a:rPr lang="en-US" b="1" dirty="0" err="1">
                <a:latin typeface="Abadi" panose="020B0604020104020204" pitchFamily="34" charset="0"/>
              </a:rPr>
              <a:t>Ağları</a:t>
            </a:r>
            <a:r>
              <a:rPr lang="en-US" b="1" dirty="0">
                <a:latin typeface="Abadi" panose="020B0604020104020204" pitchFamily="34" charset="0"/>
              </a:rPr>
              <a:t> (CNN)</a:t>
            </a:r>
            <a:br>
              <a:rPr lang="en-US" b="1" dirty="0">
                <a:latin typeface="Abadi" panose="020B0604020104020204" pitchFamily="34" charset="0"/>
              </a:rPr>
            </a:b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65F7C-7188-1FFD-A596-407077B4F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Evrişimsel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Sinir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Ağları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(CNN),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derin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öğrenme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yöntemlerinden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biridir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Görsel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veri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analizi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ve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tanıma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alanında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başarılı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sonuçlar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elde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etmek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için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kullanılır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7560B9-86B8-4558-93E9-FAB8DBE4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6122" y="7174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1400469-1077-4353-BFB5-E4159ADF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24143" y="5425719"/>
            <a:ext cx="826527" cy="463493"/>
          </a:xfrm>
          <a:custGeom>
            <a:avLst/>
            <a:gdLst>
              <a:gd name="connsiteX0" fmla="*/ 791231 w 826527"/>
              <a:gd name="connsiteY0" fmla="*/ 135754 h 463493"/>
              <a:gd name="connsiteX1" fmla="*/ 826527 w 826527"/>
              <a:gd name="connsiteY1" fmla="*/ 178533 h 463493"/>
              <a:gd name="connsiteX2" fmla="*/ 658803 w 826527"/>
              <a:gd name="connsiteY2" fmla="*/ 346257 h 463493"/>
              <a:gd name="connsiteX3" fmla="*/ 627362 w 826527"/>
              <a:gd name="connsiteY3" fmla="*/ 299623 h 463493"/>
              <a:gd name="connsiteX4" fmla="*/ 463493 w 826527"/>
              <a:gd name="connsiteY4" fmla="*/ 231747 h 463493"/>
              <a:gd name="connsiteX5" fmla="*/ 231747 w 826527"/>
              <a:gd name="connsiteY5" fmla="*/ 463493 h 463493"/>
              <a:gd name="connsiteX6" fmla="*/ 0 w 826527"/>
              <a:gd name="connsiteY6" fmla="*/ 463493 h 463493"/>
              <a:gd name="connsiteX7" fmla="*/ 463492 w 826527"/>
              <a:gd name="connsiteY7" fmla="*/ 0 h 463493"/>
              <a:gd name="connsiteX8" fmla="*/ 791231 w 826527"/>
              <a:gd name="connsiteY8" fmla="*/ 135754 h 46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6527" h="463493">
                <a:moveTo>
                  <a:pt x="791231" y="135754"/>
                </a:moveTo>
                <a:lnTo>
                  <a:pt x="826527" y="178533"/>
                </a:lnTo>
                <a:lnTo>
                  <a:pt x="658803" y="346257"/>
                </a:lnTo>
                <a:lnTo>
                  <a:pt x="627362" y="299623"/>
                </a:lnTo>
                <a:cubicBezTo>
                  <a:pt x="585424" y="257686"/>
                  <a:pt x="527487" y="231747"/>
                  <a:pt x="463493" y="231747"/>
                </a:cubicBezTo>
                <a:cubicBezTo>
                  <a:pt x="335503" y="231746"/>
                  <a:pt x="231746" y="335503"/>
                  <a:pt x="231747" y="463493"/>
                </a:cubicBezTo>
                <a:lnTo>
                  <a:pt x="0" y="463493"/>
                </a:lnTo>
                <a:cubicBezTo>
                  <a:pt x="0" y="207513"/>
                  <a:pt x="207513" y="0"/>
                  <a:pt x="463492" y="0"/>
                </a:cubicBezTo>
                <a:cubicBezTo>
                  <a:pt x="591482" y="0"/>
                  <a:pt x="707356" y="51879"/>
                  <a:pt x="791231" y="13575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127000" dir="270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28851F7-6B20-43F1-90FF-B41CE11AF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62489" y="5445666"/>
            <a:ext cx="807174" cy="508309"/>
          </a:xfrm>
          <a:custGeom>
            <a:avLst/>
            <a:gdLst>
              <a:gd name="connsiteX0" fmla="*/ 791232 w 807174"/>
              <a:gd name="connsiteY0" fmla="*/ 148880 h 508309"/>
              <a:gd name="connsiteX1" fmla="*/ 807174 w 807174"/>
              <a:gd name="connsiteY1" fmla="*/ 170072 h 508309"/>
              <a:gd name="connsiteX2" fmla="*/ 636502 w 807174"/>
              <a:gd name="connsiteY2" fmla="*/ 340744 h 508309"/>
              <a:gd name="connsiteX3" fmla="*/ 627362 w 807174"/>
              <a:gd name="connsiteY3" fmla="*/ 328595 h 508309"/>
              <a:gd name="connsiteX4" fmla="*/ 463493 w 807174"/>
              <a:gd name="connsiteY4" fmla="*/ 254155 h 508309"/>
              <a:gd name="connsiteX5" fmla="*/ 231747 w 807174"/>
              <a:gd name="connsiteY5" fmla="*/ 508309 h 508309"/>
              <a:gd name="connsiteX6" fmla="*/ 0 w 807174"/>
              <a:gd name="connsiteY6" fmla="*/ 508309 h 508309"/>
              <a:gd name="connsiteX7" fmla="*/ 463493 w 807174"/>
              <a:gd name="connsiteY7" fmla="*/ 0 h 508309"/>
              <a:gd name="connsiteX8" fmla="*/ 791232 w 807174"/>
              <a:gd name="connsiteY8" fmla="*/ 148880 h 50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174" h="508309">
                <a:moveTo>
                  <a:pt x="791232" y="148880"/>
                </a:moveTo>
                <a:lnTo>
                  <a:pt x="807174" y="170072"/>
                </a:lnTo>
                <a:lnTo>
                  <a:pt x="636502" y="340744"/>
                </a:lnTo>
                <a:lnTo>
                  <a:pt x="627362" y="328595"/>
                </a:lnTo>
                <a:cubicBezTo>
                  <a:pt x="585425" y="282602"/>
                  <a:pt x="527487" y="254155"/>
                  <a:pt x="463493" y="254155"/>
                </a:cubicBezTo>
                <a:cubicBezTo>
                  <a:pt x="335503" y="254155"/>
                  <a:pt x="231746" y="367943"/>
                  <a:pt x="231747" y="508309"/>
                </a:cubicBezTo>
                <a:lnTo>
                  <a:pt x="0" y="508309"/>
                </a:lnTo>
                <a:cubicBezTo>
                  <a:pt x="0" y="227578"/>
                  <a:pt x="207513" y="0"/>
                  <a:pt x="463493" y="0"/>
                </a:cubicBezTo>
                <a:cubicBezTo>
                  <a:pt x="591482" y="-1"/>
                  <a:pt x="707356" y="56895"/>
                  <a:pt x="791232" y="14888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Neuron sistemi sarı ve açık mavi">
            <a:extLst>
              <a:ext uri="{FF2B5EF4-FFF2-40B4-BE49-F238E27FC236}">
                <a16:creationId xmlns:a16="http://schemas.microsoft.com/office/drawing/2014/main" id="{433963DA-422B-ED21-75AE-9CC82C07FE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79" r="19446" b="-2"/>
          <a:stretch/>
        </p:blipFill>
        <p:spPr>
          <a:xfrm>
            <a:off x="7128508" y="1038655"/>
            <a:ext cx="4512629" cy="5404547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3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09E6BACC-8290-425B-A517-1914E16D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865497" y="5915162"/>
            <a:ext cx="53549" cy="233295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F6EE05B-5129-D020-3849-A963BFBC8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07991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79"/>
    </mc:Choice>
    <mc:Fallback>
      <p:transition spd="slow" advTm="13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997061E-3447-40AF-B361-EE5D7E386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730B0-55C6-50BF-6EA4-78E5FC8C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2598" y="-739826"/>
            <a:ext cx="6373812" cy="2669786"/>
          </a:xfrm>
        </p:spPr>
        <p:txBody>
          <a:bodyPr anchor="b">
            <a:normAutofit fontScale="90000"/>
          </a:bodyPr>
          <a:lstStyle/>
          <a:p>
            <a:r>
              <a:rPr lang="en-US" sz="6000" b="1" dirty="0" err="1">
                <a:latin typeface="Abadi" panose="020B0604020104020204" pitchFamily="34" charset="0"/>
              </a:rPr>
              <a:t>Evrişimsel</a:t>
            </a:r>
            <a:r>
              <a:rPr lang="en-US" sz="6000" b="1" dirty="0"/>
              <a:t> </a:t>
            </a:r>
            <a:r>
              <a:rPr lang="en-US" sz="6000" b="1" dirty="0" err="1">
                <a:latin typeface="Abadi" panose="020B0604020104020204" pitchFamily="34" charset="0"/>
              </a:rPr>
              <a:t>Sinir</a:t>
            </a:r>
            <a:r>
              <a:rPr lang="en-US" sz="6000" b="1" dirty="0">
                <a:latin typeface="Abadi" panose="020B0604020104020204" pitchFamily="34" charset="0"/>
              </a:rPr>
              <a:t> </a:t>
            </a:r>
            <a:r>
              <a:rPr lang="en-US" sz="6000" b="1" dirty="0" err="1">
                <a:latin typeface="Abadi" panose="020B0604020104020204" pitchFamily="34" charset="0"/>
              </a:rPr>
              <a:t>Ağları</a:t>
            </a:r>
            <a:r>
              <a:rPr lang="en-US" sz="6000" b="1" dirty="0">
                <a:latin typeface="Abadi" panose="020B0604020104020204" pitchFamily="34" charset="0"/>
              </a:rPr>
              <a:t> (CNN)</a:t>
            </a:r>
            <a:r>
              <a:rPr lang="tr-TR" sz="6000" b="1" dirty="0">
                <a:latin typeface="Abadi" panose="020B0604020104020204" pitchFamily="34" charset="0"/>
              </a:rPr>
              <a:t> Nedir ? 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AD105B-8D04-D039-C2F3-03F630F92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7325" y="2957804"/>
            <a:ext cx="6373812" cy="335092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Evrişimsel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Sinir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Ağları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(CNN),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biyolojik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sinir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sistemini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taklit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eden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yapay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bir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sinir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ağı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türüdür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Girdi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veri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kümesini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evrişim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ve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havuzlama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katmanları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aracılığıyla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analiz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eder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ve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özelliklerini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çıkartır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852CF9-0BB2-4896-8B33-ADF9E59B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6718" y="856763"/>
            <a:ext cx="1468514" cy="1521012"/>
            <a:chOff x="5236793" y="2432482"/>
            <a:chExt cx="1468514" cy="1521012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E79CA92F-265C-4597-89CB-329767328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9A45552-B7CA-4E93-939E-352BEBA71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8D7B6E7F-9785-434F-B05B-E972A1773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659A3D4-9896-4F11-9112-6C5E0390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5746" y="165950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D25812-D4C9-48D5-8E64-65C4BB42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0176" y="3037220"/>
            <a:ext cx="3960000" cy="2696065"/>
            <a:chOff x="3433290" y="8649159"/>
            <a:chExt cx="3960000" cy="2696065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0EA802-54E3-4D3B-9253-112BE1342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3685353" y="9468714"/>
              <a:ext cx="3707937" cy="1853969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BBC533-5FA8-430D-837D-70DD9EC00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3565739" y="9180381"/>
              <a:ext cx="3707937" cy="216484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56FEF69-54B2-43E1-84AA-F79860841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3792781" y="10251719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8519AB-CAAE-4D25-8B45-03A802C87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754832" y="8289668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548112F-1559-6F42-EEF7-620FE2F912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46393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23"/>
    </mc:Choice>
    <mc:Fallback>
      <p:transition spd="slow" advTm="18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A9842-D337-9B74-1080-8D6CD33A6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580363"/>
            <a:ext cx="5437188" cy="1997855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1" dirty="0" err="1">
                <a:latin typeface="Abadi" panose="020B0604020104020204" pitchFamily="34" charset="0"/>
              </a:rPr>
              <a:t>Evrişimsel</a:t>
            </a:r>
            <a:r>
              <a:rPr lang="en-US" sz="5400" b="1" dirty="0">
                <a:latin typeface="Abadi" panose="020B0604020104020204" pitchFamily="34" charset="0"/>
              </a:rPr>
              <a:t> </a:t>
            </a:r>
            <a:r>
              <a:rPr lang="en-US" sz="5400" b="1" dirty="0" err="1">
                <a:latin typeface="Abadi" panose="020B0604020104020204" pitchFamily="34" charset="0"/>
              </a:rPr>
              <a:t>Sinir</a:t>
            </a:r>
            <a:r>
              <a:rPr lang="en-US" sz="5400" b="1" dirty="0">
                <a:latin typeface="Abadi" panose="020B0604020104020204" pitchFamily="34" charset="0"/>
              </a:rPr>
              <a:t> </a:t>
            </a:r>
            <a:r>
              <a:rPr lang="en-US" sz="5400" b="1" dirty="0" err="1">
                <a:latin typeface="Abadi" panose="020B0604020104020204" pitchFamily="34" charset="0"/>
              </a:rPr>
              <a:t>Ağlarının</a:t>
            </a:r>
            <a:r>
              <a:rPr lang="tr-TR" sz="5400" b="1" dirty="0">
                <a:latin typeface="Abadi" panose="020B0604020104020204" pitchFamily="34" charset="0"/>
              </a:rPr>
              <a:t>(CNN)</a:t>
            </a:r>
            <a:r>
              <a:rPr lang="en-US" sz="5400" b="1" dirty="0">
                <a:latin typeface="Abadi" panose="020B0604020104020204" pitchFamily="34" charset="0"/>
              </a:rPr>
              <a:t> </a:t>
            </a:r>
            <a:r>
              <a:rPr lang="en-US" sz="5400" b="1" dirty="0" err="1">
                <a:latin typeface="Abadi" panose="020B0604020104020204" pitchFamily="34" charset="0"/>
              </a:rPr>
              <a:t>Temel</a:t>
            </a:r>
            <a:r>
              <a:rPr lang="en-US" sz="5400" b="1" dirty="0">
                <a:latin typeface="Abadi" panose="020B0604020104020204" pitchFamily="34" charset="0"/>
              </a:rPr>
              <a:t> </a:t>
            </a:r>
            <a:r>
              <a:rPr lang="en-US" sz="5400" b="1" dirty="0" err="1">
                <a:latin typeface="Abadi" panose="020B0604020104020204" pitchFamily="34" charset="0"/>
              </a:rPr>
              <a:t>Prensipleri</a:t>
            </a:r>
            <a:br>
              <a:rPr lang="en-US" sz="5400" b="1" dirty="0"/>
            </a:br>
            <a:endParaRPr lang="en-US" sz="5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59C3E7-D59B-44C4-9BBD-3BC2A41A0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54876B-FB01-4E58-9C9F-3D510011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22329" y="4018501"/>
            <a:ext cx="1468514" cy="1521012"/>
            <a:chOff x="8926879" y="88028"/>
            <a:chExt cx="1468514" cy="1521012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EE14B10-2C91-4CF8-ABB6-7E21AA98C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153221" y="88028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A93B35E-1AB2-4CCC-91AC-122E57A18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8926879" y="221946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E9951197-11BD-489A-BF2C-E542541AB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455555" y="532490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E2C66B4-3BBD-D4E7-D2E2-51CE8CAD0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0575" y="1520825"/>
            <a:ext cx="4500562" cy="4572000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</a:rPr>
              <a:t>Evrişim</a:t>
            </a:r>
            <a:endParaRPr lang="en-US" sz="2000" b="1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Girdi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veriyi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filtrelemek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özniteliklerini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vurgulamak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için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kendi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filtrelerini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kullanır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</a:rPr>
              <a:t>Havuzlama</a:t>
            </a:r>
            <a:endParaRPr lang="en-US" sz="2000" b="1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Veri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boyutunu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küçültür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önemli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özellikleri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vurgular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alpha val="60000"/>
                  </a:schemeClr>
                </a:solidFill>
              </a:rPr>
              <a:t>Tam </a:t>
            </a: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</a:rPr>
              <a:t>Bağlı</a:t>
            </a:r>
            <a:r>
              <a:rPr lang="en-US" sz="2000" b="1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</a:rPr>
              <a:t>Katmanlar</a:t>
            </a:r>
            <a:endParaRPr lang="en-US" sz="2000" b="1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Sonuçları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sınıflandırmak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tahmin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yapmak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için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kullanılır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271E615-ED50-1DC7-5E1E-B13DDE0EC2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1275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59"/>
    </mc:Choice>
    <mc:Fallback>
      <p:transition spd="slow" advTm="24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7AA6D-71A9-C98A-3F29-B28447C61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580363"/>
            <a:ext cx="5437188" cy="1333055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 err="1">
                <a:latin typeface="Abadi "/>
              </a:rPr>
              <a:t>Evrişimsel</a:t>
            </a:r>
            <a:r>
              <a:rPr lang="en-US" sz="4000" b="1" dirty="0">
                <a:latin typeface="Abadi "/>
              </a:rPr>
              <a:t> </a:t>
            </a:r>
            <a:r>
              <a:rPr lang="en-US" sz="4000" b="1" dirty="0" err="1">
                <a:latin typeface="Abadi "/>
              </a:rPr>
              <a:t>Sinir</a:t>
            </a:r>
            <a:r>
              <a:rPr lang="en-US" sz="4000" b="1" dirty="0">
                <a:latin typeface="Abadi "/>
              </a:rPr>
              <a:t> </a:t>
            </a:r>
            <a:r>
              <a:rPr lang="en-US" sz="4000" b="1" dirty="0" err="1">
                <a:latin typeface="Abadi "/>
              </a:rPr>
              <a:t>Ağlarının</a:t>
            </a:r>
            <a:r>
              <a:rPr lang="en-US" sz="4000" b="1" dirty="0">
                <a:latin typeface="Abadi "/>
              </a:rPr>
              <a:t> </a:t>
            </a:r>
            <a:r>
              <a:rPr lang="en-US" sz="4000" b="1" dirty="0" err="1">
                <a:latin typeface="Abadi "/>
              </a:rPr>
              <a:t>Kullanım</a:t>
            </a:r>
            <a:r>
              <a:rPr lang="en-US" sz="4000" b="1" dirty="0">
                <a:latin typeface="Abadi "/>
              </a:rPr>
              <a:t> </a:t>
            </a:r>
            <a:r>
              <a:rPr lang="en-US" sz="4000" b="1" dirty="0" err="1">
                <a:latin typeface="Abadi "/>
              </a:rPr>
              <a:t>Alanlar</a:t>
            </a:r>
            <a:r>
              <a:rPr lang="tr-TR" sz="4000" b="1" dirty="0">
                <a:latin typeface="Abadi "/>
              </a:rPr>
              <a:t>ı</a:t>
            </a:r>
            <a:br>
              <a:rPr lang="en-US" sz="4000" b="1" dirty="0">
                <a:latin typeface="Abadi "/>
              </a:rPr>
            </a:br>
            <a:endParaRPr lang="en-US" sz="4000" dirty="0">
              <a:latin typeface="Abadi 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0342557-9691-41B1-9FFF-027845ED0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0971" y="1982786"/>
            <a:ext cx="734257" cy="760506"/>
            <a:chOff x="5243759" y="1363788"/>
            <a:chExt cx="734257" cy="7605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086D6FFF-B330-42B3-9F1F-607CECF8D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8D054D43-E740-4CA9-8197-85FBE2ECC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CB5EB56C-B805-41B2-88BA-B198E68E6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Brain in head">
            <a:extLst>
              <a:ext uri="{FF2B5EF4-FFF2-40B4-BE49-F238E27FC236}">
                <a16:creationId xmlns:a16="http://schemas.microsoft.com/office/drawing/2014/main" id="{9529FFEA-34F5-96F7-CF58-4ADEF3B3F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7813" y="2530474"/>
            <a:ext cx="3779838" cy="3779838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1407A54-4193-E8EE-8C72-3EBB010DE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0575" y="1520825"/>
            <a:ext cx="4500562" cy="4572000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</a:rPr>
              <a:t>Görüntü</a:t>
            </a:r>
            <a:r>
              <a:rPr lang="en-US" sz="2000" b="1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</a:rPr>
              <a:t>Tanıma</a:t>
            </a:r>
            <a:endParaRPr lang="en-US" sz="2000" b="1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CNN'ler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görüntüleri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sınıflandırmak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nesneleri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tanımak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için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kullanılır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</a:rPr>
              <a:t>Yüz</a:t>
            </a:r>
            <a:r>
              <a:rPr lang="en-US" sz="2000" b="1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</a:rPr>
              <a:t>Tanıma</a:t>
            </a:r>
            <a:endParaRPr lang="en-US" sz="2000" b="1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CNN'ler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insan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yüzlerini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tanımak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sınıflandırmak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için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kullanılır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</a:rPr>
              <a:t>Medikal</a:t>
            </a:r>
            <a:r>
              <a:rPr lang="en-US" sz="2000" b="1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</a:rPr>
              <a:t>Görüntüleme</a:t>
            </a:r>
            <a:endParaRPr lang="en-US" sz="2000" b="1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CNN'ler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röntgenler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MR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görüntüleri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gibi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tıbbi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görüntüleri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analiz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etmek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için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kullanılır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9AC16E6-1968-B2E2-5D6A-D3C1543194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3728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22"/>
    </mc:Choice>
    <mc:Fallback>
      <p:transition spd="slow" advTm="26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F7498-7C80-8AB1-E848-BDBB602EC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580363"/>
            <a:ext cx="5437188" cy="1333055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kern="1200" dirty="0">
                <a:solidFill>
                  <a:schemeClr val="tx1"/>
                </a:solidFill>
                <a:latin typeface="Abadi "/>
              </a:rPr>
              <a:t>Evrişimsel Sinir Ağlarının Avantajları</a:t>
            </a:r>
            <a:br>
              <a:rPr lang="en-US" sz="4400" b="1" kern="1200" dirty="0">
                <a:solidFill>
                  <a:schemeClr val="tx1"/>
                </a:solidFill>
                <a:latin typeface="Abadi "/>
              </a:rPr>
            </a:br>
            <a:endParaRPr lang="en-US" sz="4400" kern="1200" dirty="0">
              <a:solidFill>
                <a:schemeClr val="tx1"/>
              </a:solidFill>
              <a:latin typeface="Abadi 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F8F457-0192-4F9A-9EEF-D784521F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11A27EA-330C-4F31-9051-19CBAE978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86FC59F-EC76-4A7A-AF75-507FBE3B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3B kururlar bağlanıyor">
            <a:extLst>
              <a:ext uri="{FF2B5EF4-FFF2-40B4-BE49-F238E27FC236}">
                <a16:creationId xmlns:a16="http://schemas.microsoft.com/office/drawing/2014/main" id="{349B55AB-EE57-DCF4-3CA8-DEB86121EC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0" r="-2" b="711"/>
          <a:stretch/>
        </p:blipFill>
        <p:spPr>
          <a:xfrm>
            <a:off x="550863" y="2530474"/>
            <a:ext cx="5773738" cy="3779838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C4E053C-ABCD-E8C0-2503-613BAA6D4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0575" y="1520825"/>
            <a:ext cx="4500562" cy="4572000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</a:rPr>
              <a:t>Öznitelikleri</a:t>
            </a:r>
            <a:r>
              <a:rPr lang="en-US" sz="2000" b="1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</a:rPr>
              <a:t>Otomatik</a:t>
            </a:r>
            <a:r>
              <a:rPr lang="en-US" sz="2000" b="1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</a:rPr>
              <a:t>Öğrenme</a:t>
            </a:r>
            <a:endParaRPr lang="en-US" sz="2000" b="1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CNN'ler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gereksinim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duyulan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öznitelikleri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veriden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otomatik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olarak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öğrenir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</a:rPr>
              <a:t>Mevsimsel</a:t>
            </a:r>
            <a:r>
              <a:rPr lang="en-US" sz="2000" b="1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</a:rPr>
              <a:t>Bağımlılık</a:t>
            </a:r>
            <a:endParaRPr lang="en-US" sz="2000" b="1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CNN'ler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verinin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mevsimsel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bağımlılığını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modellemek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için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idealdir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</a:rPr>
              <a:t>Ölçeklenebilirlik</a:t>
            </a:r>
            <a:endParaRPr lang="en-US" sz="2000" b="1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CNN'ler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büyük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veri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kümesi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üzerinde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etkili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ölçeklenebilir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bir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şekilde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çalışabilir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E6AA126-9DDC-4FBE-AEE6-8D0E982B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52AA6BA-F809-7F83-628F-C7D3617485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01955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26"/>
    </mc:Choice>
    <mc:Fallback>
      <p:transition spd="slow" advTm="23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247FA-F14D-07AB-97B4-923728D84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1" y="-288532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 b="1" dirty="0" err="1">
                <a:latin typeface="Abadi "/>
              </a:rPr>
              <a:t>Sonuç</a:t>
            </a:r>
            <a:r>
              <a:rPr lang="en-US" b="1" dirty="0">
                <a:latin typeface="Abadi "/>
              </a:rPr>
              <a:t> </a:t>
            </a:r>
            <a:r>
              <a:rPr lang="en-US" b="1" dirty="0" err="1">
                <a:latin typeface="Abadi "/>
              </a:rPr>
              <a:t>ve</a:t>
            </a:r>
            <a:r>
              <a:rPr lang="en-US" b="1" dirty="0">
                <a:latin typeface="Abadi "/>
              </a:rPr>
              <a:t> </a:t>
            </a:r>
            <a:r>
              <a:rPr lang="en-US" b="1" dirty="0" err="1">
                <a:latin typeface="Abadi "/>
              </a:rPr>
              <a:t>Özet</a:t>
            </a:r>
            <a:br>
              <a:rPr lang="en-US" b="1" dirty="0">
                <a:latin typeface="Abadi "/>
              </a:rPr>
            </a:br>
            <a:endParaRPr lang="en-US" dirty="0">
              <a:latin typeface="Abadi 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1B0CA-A323-33EF-7FA2-36F8DA30A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1" y="2722656"/>
            <a:ext cx="5437187" cy="22652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Evrişimsel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Sinir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Ağları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görsel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veri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analizinde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ve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tanımasında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önemli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bir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rol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oynar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Yapay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zeka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ve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derin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öğrenme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alanında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giderek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popüler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hale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gelen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bu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yöntem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birçok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uygulama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alanında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başarılı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sonuçlar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vermektedir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Picture 4" descr="Kalem, imza çizgisinin üstüne yerleştirildi">
            <a:extLst>
              <a:ext uri="{FF2B5EF4-FFF2-40B4-BE49-F238E27FC236}">
                <a16:creationId xmlns:a16="http://schemas.microsoft.com/office/drawing/2014/main" id="{10AC5640-0BBC-4462-5E6A-3577148EA9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730"/>
          <a:stretch/>
        </p:blipFill>
        <p:spPr>
          <a:xfrm>
            <a:off x="6371431" y="1490032"/>
            <a:ext cx="5437187" cy="3058429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C444585-A6CA-C8F8-8F60-3B879AA7A6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23110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86"/>
    </mc:Choice>
    <mc:Fallback>
      <p:transition spd="slow" advTm="16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0B9AE6-37E4-4404-3DA0-4C8EE8FA7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7487" y="471760"/>
            <a:ext cx="5437187" cy="2010949"/>
          </a:xfrm>
        </p:spPr>
        <p:txBody>
          <a:bodyPr anchor="b">
            <a:normAutofit/>
          </a:bodyPr>
          <a:lstStyle/>
          <a:p>
            <a:r>
              <a:rPr lang="tr-TR" dirty="0">
                <a:latin typeface="Abadi "/>
              </a:rPr>
              <a:t>MNIST El Yazısı Veri Kümesi </a:t>
            </a:r>
            <a:endParaRPr lang="en-US" dirty="0">
              <a:latin typeface="Abadi 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6CFD3-D839-3A08-DD24-2F78C35DB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4237" y="3088631"/>
            <a:ext cx="5437187" cy="20109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MNIST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veri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kümesi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el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yazısı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rakamlardan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oluşan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bir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veri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kümesidir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Toplamda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70,000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adet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etiketli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örneği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içermektedir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033C2F-EE38-427C-97E3-08EAC8822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71760"/>
            <a:ext cx="666497" cy="1080000"/>
          </a:xfrm>
          <a:custGeom>
            <a:avLst/>
            <a:gdLst>
              <a:gd name="connsiteX0" fmla="*/ 126497 w 666497"/>
              <a:gd name="connsiteY0" fmla="*/ 0 h 1080000"/>
              <a:gd name="connsiteX1" fmla="*/ 666497 w 666497"/>
              <a:gd name="connsiteY1" fmla="*/ 540000 h 1080000"/>
              <a:gd name="connsiteX2" fmla="*/ 126497 w 666497"/>
              <a:gd name="connsiteY2" fmla="*/ 1080000 h 1080000"/>
              <a:gd name="connsiteX3" fmla="*/ 17668 w 666497"/>
              <a:gd name="connsiteY3" fmla="*/ 1069029 h 1080000"/>
              <a:gd name="connsiteX4" fmla="*/ 0 w 666497"/>
              <a:gd name="connsiteY4" fmla="*/ 1063545 h 1080000"/>
              <a:gd name="connsiteX5" fmla="*/ 0 w 666497"/>
              <a:gd name="connsiteY5" fmla="*/ 16455 h 1080000"/>
              <a:gd name="connsiteX6" fmla="*/ 17668 w 666497"/>
              <a:gd name="connsiteY6" fmla="*/ 10971 h 1080000"/>
              <a:gd name="connsiteX7" fmla="*/ 126497 w 666497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6497" h="1080000">
                <a:moveTo>
                  <a:pt x="126497" y="0"/>
                </a:moveTo>
                <a:cubicBezTo>
                  <a:pt x="424731" y="0"/>
                  <a:pt x="666497" y="241766"/>
                  <a:pt x="666497" y="540000"/>
                </a:cubicBezTo>
                <a:cubicBezTo>
                  <a:pt x="666497" y="838234"/>
                  <a:pt x="424731" y="1080000"/>
                  <a:pt x="126497" y="1080000"/>
                </a:cubicBezTo>
                <a:cubicBezTo>
                  <a:pt x="89218" y="1080000"/>
                  <a:pt x="52821" y="1076222"/>
                  <a:pt x="17668" y="1069029"/>
                </a:cubicBezTo>
                <a:lnTo>
                  <a:pt x="0" y="1063545"/>
                </a:lnTo>
                <a:lnTo>
                  <a:pt x="0" y="16455"/>
                </a:lnTo>
                <a:lnTo>
                  <a:pt x="17668" y="10971"/>
                </a:lnTo>
                <a:cubicBezTo>
                  <a:pt x="52821" y="3778"/>
                  <a:pt x="89218" y="0"/>
                  <a:pt x="126497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940903-7865-4026-879C-CC1ADF911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34337" y="800983"/>
            <a:ext cx="4006800" cy="3788841"/>
            <a:chOff x="7762003" y="672385"/>
            <a:chExt cx="4006800" cy="378884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82D1BD3-FFA8-4027-A890-672FDD8F7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8528803" y="672385"/>
              <a:ext cx="3240000" cy="3788841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9600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BC5C6D9-8420-4B6F-A949-7B6565266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8572003" y="180004"/>
              <a:ext cx="1620000" cy="32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CFC28-5F56-4F2C-A953-AB57C1CE5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386" y="5149126"/>
            <a:ext cx="762805" cy="734873"/>
            <a:chOff x="7950336" y="1300590"/>
            <a:chExt cx="762805" cy="7348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92EB854-02D8-4A9E-8BA5-5FEE21DD0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A1676C39-91DD-4843-8315-4285BA1E7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339FEEC-A688-4A3E-BA2C-8FC738A8A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613D3D3-6E78-A7F6-5E7C-C664C98D1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59768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84"/>
    </mc:Choice>
    <mc:Fallback>
      <p:transition spd="slow" advTm="14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997061E-3447-40AF-B361-EE5D7E386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201E1-CB86-E5BE-743C-D17569576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7325" y="549275"/>
            <a:ext cx="5906198" cy="2744431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6800" b="1" dirty="0">
                <a:latin typeface="Abadi "/>
              </a:rPr>
              <a:t>MNIST </a:t>
            </a:r>
            <a:r>
              <a:rPr lang="tr-TR" sz="6800" b="1" dirty="0">
                <a:latin typeface="Abadi "/>
              </a:rPr>
              <a:t>V</a:t>
            </a:r>
            <a:r>
              <a:rPr lang="en-US" sz="6800" b="1" dirty="0" err="1">
                <a:latin typeface="Abadi "/>
              </a:rPr>
              <a:t>eri</a:t>
            </a:r>
            <a:r>
              <a:rPr lang="en-US" sz="6800" b="1" dirty="0">
                <a:latin typeface="Abadi "/>
              </a:rPr>
              <a:t> </a:t>
            </a:r>
            <a:r>
              <a:rPr lang="tr-TR" sz="6800" b="1" dirty="0">
                <a:latin typeface="Abadi "/>
              </a:rPr>
              <a:t>K</a:t>
            </a:r>
            <a:r>
              <a:rPr lang="en-US" sz="6800" b="1" dirty="0" err="1">
                <a:latin typeface="Abadi "/>
              </a:rPr>
              <a:t>ümesinin</a:t>
            </a:r>
            <a:r>
              <a:rPr lang="en-US" sz="6800" b="1" dirty="0">
                <a:latin typeface="Abadi "/>
              </a:rPr>
              <a:t> </a:t>
            </a:r>
            <a:r>
              <a:rPr lang="tr-TR" sz="6800" b="1" dirty="0">
                <a:latin typeface="Abadi "/>
              </a:rPr>
              <a:t>Y</a:t>
            </a:r>
            <a:r>
              <a:rPr lang="en-US" sz="6800" b="1" dirty="0" err="1">
                <a:latin typeface="Abadi "/>
              </a:rPr>
              <a:t>apısı</a:t>
            </a:r>
            <a:br>
              <a:rPr lang="en-US" sz="6800" b="1" dirty="0">
                <a:latin typeface="Abadi "/>
              </a:rPr>
            </a:br>
            <a:endParaRPr lang="en-US" sz="6800" dirty="0">
              <a:latin typeface="Abadi 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17AC6-487B-45E4-0211-CD0979A51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7325" y="3429000"/>
            <a:ext cx="6373812" cy="28797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MNIST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veri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kümesi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, 28x28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piksel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boyutunda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siyah-beyaz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görüntülerden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oluşur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. Her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bir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görüntü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el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yazısı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rakamın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bir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örneğini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temsil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eder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852CF9-0BB2-4896-8B33-ADF9E59B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6718" y="856763"/>
            <a:ext cx="1468514" cy="1521012"/>
            <a:chOff x="5236793" y="2432482"/>
            <a:chExt cx="1468514" cy="1521012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E79CA92F-265C-4597-89CB-329767328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9A45552-B7CA-4E93-939E-352BEBA71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8D7B6E7F-9785-434F-B05B-E972A1773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659A3D4-9896-4F11-9112-6C5E0390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5746" y="165950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D25812-D4C9-48D5-8E64-65C4BB42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0176" y="3037220"/>
            <a:ext cx="3960000" cy="2696065"/>
            <a:chOff x="3433290" y="8649159"/>
            <a:chExt cx="3960000" cy="2696065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0EA802-54E3-4D3B-9253-112BE1342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3685353" y="9468714"/>
              <a:ext cx="3707937" cy="1853969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BBC533-5FA8-430D-837D-70DD9EC00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3565739" y="9180381"/>
              <a:ext cx="3707937" cy="216484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56FEF69-54B2-43E1-84AA-F79860841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3792781" y="10251719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8519AB-CAAE-4D25-8B45-03A802C87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754832" y="8289668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FD0D108-A36A-9504-CC31-F5FA1D0498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2753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89"/>
    </mc:Choice>
    <mc:Fallback>
      <p:transition spd="slow" advTm="14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3B kayan tasarım</Template>
  <TotalTime>183</TotalTime>
  <Words>565</Words>
  <Application>Microsoft Office PowerPoint</Application>
  <PresentationFormat>Widescreen</PresentationFormat>
  <Paragraphs>64</Paragraphs>
  <Slides>13</Slides>
  <Notes>1</Notes>
  <HiddenSlides>0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Abadi</vt:lpstr>
      <vt:lpstr>Abadi </vt:lpstr>
      <vt:lpstr>Arial</vt:lpstr>
      <vt:lpstr>Calibri</vt:lpstr>
      <vt:lpstr>Gill Sans MT</vt:lpstr>
      <vt:lpstr>Walbaum Display</vt:lpstr>
      <vt:lpstr>3DFloatVTI</vt:lpstr>
      <vt:lpstr>Yapay Zeka Dönem Projesi Sunumu</vt:lpstr>
      <vt:lpstr>Evrişimsel Sinir Ağları (CNN) </vt:lpstr>
      <vt:lpstr>Evrişimsel Sinir Ağları (CNN) Nedir ? </vt:lpstr>
      <vt:lpstr>Evrişimsel Sinir Ağlarının(CNN) Temel Prensipleri </vt:lpstr>
      <vt:lpstr>Evrişimsel Sinir Ağlarının Kullanım Alanları </vt:lpstr>
      <vt:lpstr>Evrişimsel Sinir Ağlarının Avantajları </vt:lpstr>
      <vt:lpstr>Sonuç ve Özet </vt:lpstr>
      <vt:lpstr>MNIST El Yazısı Veri Kümesi </vt:lpstr>
      <vt:lpstr>MNIST Veri Kümesinin Yapısı </vt:lpstr>
      <vt:lpstr>MNIST Veri Kümesinin Kullanım Alanları </vt:lpstr>
      <vt:lpstr>El Yazısı Tanıma Yöntemleri </vt:lpstr>
      <vt:lpstr>MNIST El Yazısı Veri Kümesi Üzerinde Uygulanan Algoritmalar </vt:lpstr>
      <vt:lpstr>Sonuçlar Ve Başarı Ölçütleri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Yapay Zeka Dönem Projesi Sunumu</dc:title>
  <dc:creator>OĞUZ AKÇAY</dc:creator>
  <cp:lastModifiedBy>OĞUZ AKÇAY</cp:lastModifiedBy>
  <cp:revision>11</cp:revision>
  <dcterms:created xsi:type="dcterms:W3CDTF">2023-12-30T19:23:13Z</dcterms:created>
  <dcterms:modified xsi:type="dcterms:W3CDTF">2023-12-30T22:26:45Z</dcterms:modified>
</cp:coreProperties>
</file>